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x="18288000" cy="10287000"/>
  <p:notesSz cx="6858000" cy="9144000"/>
  <p:embeddedFontLst>
    <p:embeddedFont>
      <p:font typeface="Jura Bold" charset="1" panose="00000800000000000000"/>
      <p:regular r:id="rId23"/>
    </p:embeddedFont>
    <p:embeddedFont>
      <p:font typeface="Nourd" charset="1" panose="00000500000000000000"/>
      <p:regular r:id="rId24"/>
    </p:embeddedFont>
    <p:embeddedFont>
      <p:font typeface="Jura" charset="1" panose="00000500000000000000"/>
      <p:regular r:id="rId25"/>
    </p:embeddedFont>
    <p:embeddedFont>
      <p:font typeface="Nourd Bold" charset="1" panose="00000800000000000000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jpe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jpeg" Type="http://schemas.openxmlformats.org/officeDocument/2006/relationships/image"/><Relationship Id="rId3" Target="../media/image23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.png" Type="http://schemas.openxmlformats.org/officeDocument/2006/relationships/image"/><Relationship Id="rId11" Target="../media/image15.svg" Type="http://schemas.openxmlformats.org/officeDocument/2006/relationships/image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10.png" Type="http://schemas.openxmlformats.org/officeDocument/2006/relationships/image"/><Relationship Id="rId7" Target="../media/image11.svg" Type="http://schemas.openxmlformats.org/officeDocument/2006/relationships/image"/><Relationship Id="rId8" Target="../media/image12.png" Type="http://schemas.openxmlformats.org/officeDocument/2006/relationships/image"/><Relationship Id="rId9" Target="../media/image13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jpeg" Type="http://schemas.openxmlformats.org/officeDocument/2006/relationships/image"/><Relationship Id="rId3" Target="../media/image17.png" Type="http://schemas.openxmlformats.org/officeDocument/2006/relationships/image"/><Relationship Id="rId4" Target="../media/image18.svg" Type="http://schemas.openxmlformats.org/officeDocument/2006/relationships/image"/><Relationship Id="rId5" Target="../media/image19.png" Type="http://schemas.openxmlformats.org/officeDocument/2006/relationships/image"/><Relationship Id="rId6" Target="../media/image20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4711" y="0"/>
            <a:ext cx="17978577" cy="7412151"/>
            <a:chOff x="0" y="0"/>
            <a:chExt cx="23971436" cy="9882868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8772" r="0" b="8772"/>
            <a:stretch>
              <a:fillRect/>
            </a:stretch>
          </p:blipFill>
          <p:spPr>
            <a:xfrm flipH="false" flipV="false">
              <a:off x="0" y="0"/>
              <a:ext cx="23971436" cy="9882868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-406012" y="616108"/>
            <a:ext cx="6945800" cy="825184"/>
            <a:chOff x="0" y="0"/>
            <a:chExt cx="3420781" cy="4064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420781" cy="406400"/>
            </a:xfrm>
            <a:custGeom>
              <a:avLst/>
              <a:gdLst/>
              <a:ahLst/>
              <a:cxnLst/>
              <a:rect r="r" b="b" t="t" l="l"/>
              <a:pathLst>
                <a:path h="406400" w="3420781">
                  <a:moveTo>
                    <a:pt x="3217581" y="0"/>
                  </a:moveTo>
                  <a:cubicBezTo>
                    <a:pt x="3329805" y="0"/>
                    <a:pt x="3420781" y="90976"/>
                    <a:pt x="3420781" y="203200"/>
                  </a:cubicBezTo>
                  <a:cubicBezTo>
                    <a:pt x="3420781" y="315424"/>
                    <a:pt x="3329805" y="406400"/>
                    <a:pt x="3217581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55C278">
                    <a:alpha val="100000"/>
                  </a:srgbClr>
                </a:gs>
                <a:gs pos="100000">
                  <a:srgbClr val="41DDC7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0" y="-28575"/>
              <a:ext cx="3420781" cy="434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8133289" y="-177725"/>
            <a:ext cx="447582" cy="10642450"/>
            <a:chOff x="0" y="0"/>
            <a:chExt cx="117882" cy="280295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17882" cy="2802950"/>
            </a:xfrm>
            <a:custGeom>
              <a:avLst/>
              <a:gdLst/>
              <a:ahLst/>
              <a:cxnLst/>
              <a:rect r="r" b="b" t="t" l="l"/>
              <a:pathLst>
                <a:path h="2802950" w="117882">
                  <a:moveTo>
                    <a:pt x="0" y="0"/>
                  </a:moveTo>
                  <a:lnTo>
                    <a:pt x="117882" y="0"/>
                  </a:lnTo>
                  <a:lnTo>
                    <a:pt x="117882" y="2802950"/>
                  </a:lnTo>
                  <a:lnTo>
                    <a:pt x="0" y="2802950"/>
                  </a:lnTo>
                  <a:close/>
                </a:path>
              </a:pathLst>
            </a:custGeom>
            <a:solidFill>
              <a:srgbClr val="40DDC7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28575"/>
              <a:ext cx="117882" cy="28315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-292870" y="-177725"/>
            <a:ext cx="447582" cy="10642450"/>
            <a:chOff x="0" y="0"/>
            <a:chExt cx="117882" cy="280295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17882" cy="2802950"/>
            </a:xfrm>
            <a:custGeom>
              <a:avLst/>
              <a:gdLst/>
              <a:ahLst/>
              <a:cxnLst/>
              <a:rect r="r" b="b" t="t" l="l"/>
              <a:pathLst>
                <a:path h="2802950" w="117882">
                  <a:moveTo>
                    <a:pt x="0" y="0"/>
                  </a:moveTo>
                  <a:lnTo>
                    <a:pt x="117882" y="0"/>
                  </a:lnTo>
                  <a:lnTo>
                    <a:pt x="117882" y="2802950"/>
                  </a:lnTo>
                  <a:lnTo>
                    <a:pt x="0" y="2802950"/>
                  </a:lnTo>
                  <a:close/>
                </a:path>
              </a:pathLst>
            </a:custGeom>
            <a:solidFill>
              <a:srgbClr val="55C278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28575"/>
              <a:ext cx="117882" cy="28315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-5400000">
            <a:off x="6742046" y="-1104242"/>
            <a:ext cx="4803907" cy="17978577"/>
            <a:chOff x="0" y="0"/>
            <a:chExt cx="1265227" cy="4735099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265227" cy="4735099"/>
            </a:xfrm>
            <a:custGeom>
              <a:avLst/>
              <a:gdLst/>
              <a:ahLst/>
              <a:cxnLst/>
              <a:rect r="r" b="b" t="t" l="l"/>
              <a:pathLst>
                <a:path h="4735099" w="1265227">
                  <a:moveTo>
                    <a:pt x="0" y="0"/>
                  </a:moveTo>
                  <a:lnTo>
                    <a:pt x="1265227" y="0"/>
                  </a:lnTo>
                  <a:lnTo>
                    <a:pt x="1265227" y="4735099"/>
                  </a:lnTo>
                  <a:lnTo>
                    <a:pt x="0" y="4735099"/>
                  </a:lnTo>
                  <a:close/>
                </a:path>
              </a:pathLst>
            </a:custGeom>
            <a:gradFill rotWithShape="true">
              <a:gsLst>
                <a:gs pos="0">
                  <a:srgbClr val="55C278">
                    <a:alpha val="100000"/>
                  </a:srgbClr>
                </a:gs>
                <a:gs pos="33333">
                  <a:srgbClr val="A1DAB1">
                    <a:alpha val="100000"/>
                  </a:srgbClr>
                </a:gs>
                <a:gs pos="66667">
                  <a:srgbClr val="A1DAB1">
                    <a:alpha val="62500"/>
                  </a:srgbClr>
                </a:gs>
                <a:gs pos="100000">
                  <a:srgbClr val="A1DAB1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28575"/>
              <a:ext cx="1265227" cy="47636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506773" y="6454116"/>
            <a:ext cx="17274454" cy="35556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923"/>
              </a:lnSpc>
            </a:pPr>
            <a:r>
              <a:rPr lang="en-US" b="true" sz="6788" spc="488">
                <a:solidFill>
                  <a:srgbClr val="000000"/>
                </a:solidFill>
                <a:latin typeface="Jura Bold"/>
                <a:ea typeface="Jura Bold"/>
                <a:cs typeface="Jura Bold"/>
                <a:sym typeface="Jura Bold"/>
              </a:rPr>
              <a:t>UNA</a:t>
            </a:r>
            <a:r>
              <a:rPr lang="en-US" b="true" sz="6788" spc="488" strike="noStrike" u="none">
                <a:solidFill>
                  <a:srgbClr val="000000"/>
                </a:solidFill>
                <a:latin typeface="Jura Bold"/>
                <a:ea typeface="Jura Bold"/>
                <a:cs typeface="Jura Bold"/>
                <a:sym typeface="Jura Bold"/>
              </a:rPr>
              <a:t>PREĐENJE PROCESA INFORMISANJA I PRIJAVE NA LISTU DONIRANIH ORGANA KROZ DIGITALNU PLATFORMU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417381" y="756102"/>
            <a:ext cx="5808400" cy="467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52"/>
              </a:lnSpc>
              <a:spcBef>
                <a:spcPct val="0"/>
              </a:spcBef>
            </a:pPr>
            <a:r>
              <a:rPr lang="en-US" sz="2751">
                <a:solidFill>
                  <a:srgbClr val="272727"/>
                </a:solidFill>
                <a:latin typeface="Nourd"/>
                <a:ea typeface="Nourd"/>
                <a:cs typeface="Nourd"/>
                <a:sym typeface="Nourd"/>
              </a:rPr>
              <a:t>Završni rad nakon I ciklusa studija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>
  <p:cSld>
    <p:bg>
      <p:bgPr>
        <a:solidFill>
          <a:srgbClr val="E9E9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8133289" y="-177725"/>
            <a:ext cx="447582" cy="10642450"/>
            <a:chOff x="0" y="0"/>
            <a:chExt cx="117882" cy="280295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7882" cy="2802950"/>
            </a:xfrm>
            <a:custGeom>
              <a:avLst/>
              <a:gdLst/>
              <a:ahLst/>
              <a:cxnLst/>
              <a:rect r="r" b="b" t="t" l="l"/>
              <a:pathLst>
                <a:path h="2802950" w="117882">
                  <a:moveTo>
                    <a:pt x="0" y="0"/>
                  </a:moveTo>
                  <a:lnTo>
                    <a:pt x="117882" y="0"/>
                  </a:lnTo>
                  <a:lnTo>
                    <a:pt x="117882" y="2802950"/>
                  </a:lnTo>
                  <a:lnTo>
                    <a:pt x="0" y="2802950"/>
                  </a:lnTo>
                  <a:close/>
                </a:path>
              </a:pathLst>
            </a:custGeom>
            <a:solidFill>
              <a:srgbClr val="40DDC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117882" cy="28315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292870" y="-177725"/>
            <a:ext cx="447582" cy="10642450"/>
            <a:chOff x="0" y="0"/>
            <a:chExt cx="117882" cy="280295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17882" cy="2802950"/>
            </a:xfrm>
            <a:custGeom>
              <a:avLst/>
              <a:gdLst/>
              <a:ahLst/>
              <a:cxnLst/>
              <a:rect r="r" b="b" t="t" l="l"/>
              <a:pathLst>
                <a:path h="2802950" w="117882">
                  <a:moveTo>
                    <a:pt x="0" y="0"/>
                  </a:moveTo>
                  <a:lnTo>
                    <a:pt x="117882" y="0"/>
                  </a:lnTo>
                  <a:lnTo>
                    <a:pt x="117882" y="2802950"/>
                  </a:lnTo>
                  <a:lnTo>
                    <a:pt x="0" y="2802950"/>
                  </a:lnTo>
                  <a:close/>
                </a:path>
              </a:pathLst>
            </a:custGeom>
            <a:solidFill>
              <a:srgbClr val="55C278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28575"/>
              <a:ext cx="117882" cy="28315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028700" y="1028700"/>
            <a:ext cx="6532469" cy="5047832"/>
            <a:chOff x="0" y="0"/>
            <a:chExt cx="8709959" cy="6730443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1968319" y="-95250"/>
              <a:ext cx="5134315" cy="38925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974"/>
                </a:lnSpc>
                <a:spcBef>
                  <a:spcPct val="0"/>
                </a:spcBef>
              </a:pPr>
              <a:r>
                <a:rPr lang="en-US" b="true" sz="2499">
                  <a:solidFill>
                    <a:srgbClr val="272727"/>
                  </a:solidFill>
                  <a:latin typeface="Nourd Bold"/>
                  <a:ea typeface="Nourd Bold"/>
                  <a:cs typeface="Nourd Bold"/>
                  <a:sym typeface="Nourd Bold"/>
                </a:rPr>
                <a:t>Zak</a:t>
              </a:r>
              <a:r>
                <a:rPr lang="en-US" b="true" sz="2499" strike="noStrike" u="none">
                  <a:solidFill>
                    <a:srgbClr val="272727"/>
                  </a:solidFill>
                  <a:latin typeface="Nourd Bold"/>
                  <a:ea typeface="Nourd Bold"/>
                  <a:cs typeface="Nourd Bold"/>
                  <a:sym typeface="Nourd Bold"/>
                </a:rPr>
                <a:t>on o transplantaciji organa i tkiva u svrhu liječenjaFederacije Bosnei Hercegovine – opt-in model (potreban pristanak)</a:t>
              </a:r>
            </a:p>
          </p:txBody>
        </p:sp>
        <p:sp>
          <p:nvSpPr>
            <p:cNvPr name="AutoShape 10" id="10"/>
            <p:cNvSpPr/>
            <p:nvPr/>
          </p:nvSpPr>
          <p:spPr>
            <a:xfrm>
              <a:off x="53639" y="4481709"/>
              <a:ext cx="8656320" cy="0"/>
            </a:xfrm>
            <a:prstGeom prst="line">
              <a:avLst/>
            </a:prstGeom>
            <a:ln cap="flat" w="50800">
              <a:solidFill>
                <a:srgbClr val="55C278">
                  <a:alpha val="75686"/>
                </a:srgbClr>
              </a:solidFill>
              <a:prstDash val="sysDot"/>
              <a:headEnd type="none" len="sm" w="sm"/>
              <a:tailEnd type="none" len="sm" w="sm"/>
            </a:ln>
          </p:spPr>
        </p:sp>
        <p:sp>
          <p:nvSpPr>
            <p:cNvPr name="AutoShape 11" id="11"/>
            <p:cNvSpPr/>
            <p:nvPr/>
          </p:nvSpPr>
          <p:spPr>
            <a:xfrm>
              <a:off x="53639" y="5192909"/>
              <a:ext cx="8656320" cy="0"/>
            </a:xfrm>
            <a:prstGeom prst="line">
              <a:avLst/>
            </a:prstGeom>
            <a:ln cap="flat" w="50800">
              <a:solidFill>
                <a:srgbClr val="55C278">
                  <a:alpha val="75686"/>
                </a:srgbClr>
              </a:solidFill>
              <a:prstDash val="sysDot"/>
              <a:headEnd type="none" len="sm" w="sm"/>
              <a:tailEnd type="none" len="sm" w="sm"/>
            </a:ln>
          </p:spPr>
        </p:sp>
        <p:sp>
          <p:nvSpPr>
            <p:cNvPr name="AutoShape 12" id="12"/>
            <p:cNvSpPr/>
            <p:nvPr/>
          </p:nvSpPr>
          <p:spPr>
            <a:xfrm>
              <a:off x="53639" y="5904109"/>
              <a:ext cx="8656320" cy="0"/>
            </a:xfrm>
            <a:prstGeom prst="line">
              <a:avLst/>
            </a:prstGeom>
            <a:ln cap="flat" w="50800">
              <a:solidFill>
                <a:srgbClr val="55C278">
                  <a:alpha val="75686"/>
                </a:srgbClr>
              </a:solidFill>
              <a:prstDash val="sysDot"/>
              <a:headEnd type="none" len="sm" w="sm"/>
              <a:tailEnd type="none" len="sm" w="sm"/>
            </a:ln>
          </p:spPr>
        </p:sp>
        <p:sp>
          <p:nvSpPr>
            <p:cNvPr name="AutoShape 13" id="13"/>
            <p:cNvSpPr/>
            <p:nvPr/>
          </p:nvSpPr>
          <p:spPr>
            <a:xfrm>
              <a:off x="0" y="6705043"/>
              <a:ext cx="8656320" cy="0"/>
            </a:xfrm>
            <a:prstGeom prst="line">
              <a:avLst/>
            </a:prstGeom>
            <a:ln cap="flat" w="50800">
              <a:solidFill>
                <a:srgbClr val="55C278">
                  <a:alpha val="75686"/>
                </a:srgbClr>
              </a:solidFill>
              <a:prstDash val="sysDot"/>
              <a:headEnd type="none" len="sm" w="sm"/>
              <a:tailEnd type="none" len="sm" w="sm"/>
            </a:ln>
          </p:spPr>
        </p:sp>
      </p:grpSp>
      <p:sp>
        <p:nvSpPr>
          <p:cNvPr name="TextBox 14" id="14"/>
          <p:cNvSpPr txBox="true"/>
          <p:nvPr/>
        </p:nvSpPr>
        <p:spPr>
          <a:xfrm rot="5400000">
            <a:off x="16328022" y="1691898"/>
            <a:ext cx="2508407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41AB63"/>
                </a:solidFill>
                <a:latin typeface="Nourd"/>
                <a:ea typeface="Nourd"/>
                <a:cs typeface="Nourd"/>
                <a:sym typeface="Nourd"/>
              </a:rPr>
              <a:t>Doniranje organa</a:t>
            </a:r>
          </a:p>
        </p:txBody>
      </p:sp>
      <p:sp>
        <p:nvSpPr>
          <p:cNvPr name="TextBox 15" id="15"/>
          <p:cNvSpPr txBox="true"/>
          <p:nvPr/>
        </p:nvSpPr>
        <p:spPr>
          <a:xfrm rot="5400000">
            <a:off x="16328022" y="8212831"/>
            <a:ext cx="2508407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41AB63"/>
                </a:solidFill>
                <a:latin typeface="Nourd"/>
                <a:ea typeface="Nourd"/>
                <a:cs typeface="Nourd"/>
                <a:sym typeface="Nourd"/>
              </a:rPr>
              <a:t>Organ4Life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9580994" y="1028700"/>
            <a:ext cx="6532469" cy="5048354"/>
            <a:chOff x="0" y="0"/>
            <a:chExt cx="8709959" cy="6731139"/>
          </a:xfrm>
        </p:grpSpPr>
        <p:sp>
          <p:nvSpPr>
            <p:cNvPr name="TextBox 17" id="17"/>
            <p:cNvSpPr txBox="true"/>
            <p:nvPr/>
          </p:nvSpPr>
          <p:spPr>
            <a:xfrm rot="0">
              <a:off x="1528338" y="-95250"/>
              <a:ext cx="5134315" cy="38925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974"/>
                </a:lnSpc>
                <a:spcBef>
                  <a:spcPct val="0"/>
                </a:spcBef>
              </a:pPr>
              <a:r>
                <a:rPr lang="en-US" b="true" sz="2499">
                  <a:solidFill>
                    <a:srgbClr val="272727"/>
                  </a:solidFill>
                  <a:latin typeface="Nourd Bold"/>
                  <a:ea typeface="Nourd Bold"/>
                  <a:cs typeface="Nourd Bold"/>
                  <a:sym typeface="Nourd Bold"/>
                </a:rPr>
                <a:t>Zak</a:t>
              </a:r>
              <a:r>
                <a:rPr lang="en-US" b="true" sz="2499" strike="noStrike" u="none">
                  <a:solidFill>
                    <a:srgbClr val="272727"/>
                  </a:solidFill>
                  <a:latin typeface="Nourd Bold"/>
                  <a:ea typeface="Nourd Bold"/>
                  <a:cs typeface="Nourd Bold"/>
                  <a:sym typeface="Nourd Bold"/>
                </a:rPr>
                <a:t>onom o presađivanju ljudskih organa u Republici Srpskoj – opt-out (pretpostavljena saglasnost)</a:t>
              </a:r>
            </a:p>
          </p:txBody>
        </p:sp>
        <p:sp>
          <p:nvSpPr>
            <p:cNvPr name="AutoShape 18" id="18"/>
            <p:cNvSpPr/>
            <p:nvPr/>
          </p:nvSpPr>
          <p:spPr>
            <a:xfrm>
              <a:off x="53639" y="4482405"/>
              <a:ext cx="8656320" cy="0"/>
            </a:xfrm>
            <a:prstGeom prst="line">
              <a:avLst/>
            </a:prstGeom>
            <a:ln cap="flat" w="50800">
              <a:solidFill>
                <a:srgbClr val="55C278">
                  <a:alpha val="75686"/>
                </a:srgbClr>
              </a:solidFill>
              <a:prstDash val="sysDot"/>
              <a:headEnd type="none" len="sm" w="sm"/>
              <a:tailEnd type="none" len="sm" w="sm"/>
            </a:ln>
          </p:spPr>
        </p:sp>
        <p:sp>
          <p:nvSpPr>
            <p:cNvPr name="AutoShape 19" id="19"/>
            <p:cNvSpPr/>
            <p:nvPr/>
          </p:nvSpPr>
          <p:spPr>
            <a:xfrm>
              <a:off x="53639" y="5193605"/>
              <a:ext cx="8656320" cy="0"/>
            </a:xfrm>
            <a:prstGeom prst="line">
              <a:avLst/>
            </a:prstGeom>
            <a:ln cap="flat" w="50800">
              <a:solidFill>
                <a:srgbClr val="55C278">
                  <a:alpha val="75686"/>
                </a:srgbClr>
              </a:solidFill>
              <a:prstDash val="sysDot"/>
              <a:headEnd type="none" len="sm" w="sm"/>
              <a:tailEnd type="none" len="sm" w="sm"/>
            </a:ln>
          </p:spPr>
        </p:sp>
        <p:sp>
          <p:nvSpPr>
            <p:cNvPr name="AutoShape 20" id="20"/>
            <p:cNvSpPr/>
            <p:nvPr/>
          </p:nvSpPr>
          <p:spPr>
            <a:xfrm>
              <a:off x="53639" y="5904805"/>
              <a:ext cx="8656320" cy="0"/>
            </a:xfrm>
            <a:prstGeom prst="line">
              <a:avLst/>
            </a:prstGeom>
            <a:ln cap="flat" w="50800">
              <a:solidFill>
                <a:srgbClr val="55C278">
                  <a:alpha val="75686"/>
                </a:srgbClr>
              </a:solidFill>
              <a:prstDash val="sysDot"/>
              <a:headEnd type="none" len="sm" w="sm"/>
              <a:tailEnd type="none" len="sm" w="sm"/>
            </a:ln>
          </p:spPr>
        </p:sp>
        <p:sp>
          <p:nvSpPr>
            <p:cNvPr name="AutoShape 21" id="21"/>
            <p:cNvSpPr/>
            <p:nvPr/>
          </p:nvSpPr>
          <p:spPr>
            <a:xfrm>
              <a:off x="0" y="6705739"/>
              <a:ext cx="8656320" cy="0"/>
            </a:xfrm>
            <a:prstGeom prst="line">
              <a:avLst/>
            </a:prstGeom>
            <a:ln cap="flat" w="50800">
              <a:solidFill>
                <a:srgbClr val="55C278">
                  <a:alpha val="75686"/>
                </a:srgbClr>
              </a:solidFill>
              <a:prstDash val="sysDot"/>
              <a:headEnd type="none" len="sm" w="sm"/>
              <a:tailEnd type="none" len="sm" w="sm"/>
            </a:ln>
          </p:spPr>
        </p:sp>
      </p:grpSp>
      <p:grpSp>
        <p:nvGrpSpPr>
          <p:cNvPr name="Group 22" id="22"/>
          <p:cNvGrpSpPr/>
          <p:nvPr/>
        </p:nvGrpSpPr>
        <p:grpSpPr>
          <a:xfrm rot="0">
            <a:off x="5710347" y="6468726"/>
            <a:ext cx="6532469" cy="3562976"/>
            <a:chOff x="0" y="0"/>
            <a:chExt cx="8709959" cy="4750634"/>
          </a:xfrm>
        </p:grpSpPr>
        <p:sp>
          <p:nvSpPr>
            <p:cNvPr name="TextBox 23" id="23"/>
            <p:cNvSpPr txBox="true"/>
            <p:nvPr/>
          </p:nvSpPr>
          <p:spPr>
            <a:xfrm rot="0">
              <a:off x="980338" y="-95250"/>
              <a:ext cx="7195733" cy="19113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974"/>
                </a:lnSpc>
                <a:spcBef>
                  <a:spcPct val="0"/>
                </a:spcBef>
              </a:pPr>
              <a:r>
                <a:rPr lang="en-US" b="true" sz="2499">
                  <a:solidFill>
                    <a:srgbClr val="272727"/>
                  </a:solidFill>
                  <a:latin typeface="Nourd Bold"/>
                  <a:ea typeface="Nourd Bold"/>
                  <a:cs typeface="Nourd Bold"/>
                  <a:sym typeface="Nourd Bold"/>
                </a:rPr>
                <a:t>Adnanov Zak</a:t>
              </a:r>
              <a:r>
                <a:rPr lang="en-US" b="true" sz="2499" strike="noStrike" u="none">
                  <a:solidFill>
                    <a:srgbClr val="272727"/>
                  </a:solidFill>
                  <a:latin typeface="Nourd Bold"/>
                  <a:ea typeface="Nourd Bold"/>
                  <a:cs typeface="Nourd Bold"/>
                  <a:sym typeface="Nourd Bold"/>
                </a:rPr>
                <a:t>on 2024. godine – doniranje između nesrodnih osoba uz nadzor komisije</a:t>
              </a:r>
            </a:p>
          </p:txBody>
        </p:sp>
        <p:sp>
          <p:nvSpPr>
            <p:cNvPr name="AutoShape 24" id="24"/>
            <p:cNvSpPr/>
            <p:nvPr/>
          </p:nvSpPr>
          <p:spPr>
            <a:xfrm>
              <a:off x="53639" y="2501900"/>
              <a:ext cx="8656320" cy="0"/>
            </a:xfrm>
            <a:prstGeom prst="line">
              <a:avLst/>
            </a:prstGeom>
            <a:ln cap="flat" w="50800">
              <a:solidFill>
                <a:srgbClr val="55C278">
                  <a:alpha val="75686"/>
                </a:srgbClr>
              </a:solidFill>
              <a:prstDash val="sysDot"/>
              <a:headEnd type="none" len="sm" w="sm"/>
              <a:tailEnd type="none" len="sm" w="sm"/>
            </a:ln>
          </p:spPr>
        </p:sp>
        <p:sp>
          <p:nvSpPr>
            <p:cNvPr name="AutoShape 25" id="25"/>
            <p:cNvSpPr/>
            <p:nvPr/>
          </p:nvSpPr>
          <p:spPr>
            <a:xfrm>
              <a:off x="53639" y="3213100"/>
              <a:ext cx="8656320" cy="0"/>
            </a:xfrm>
            <a:prstGeom prst="line">
              <a:avLst/>
            </a:prstGeom>
            <a:ln cap="flat" w="50800">
              <a:solidFill>
                <a:srgbClr val="55C278">
                  <a:alpha val="75686"/>
                </a:srgbClr>
              </a:solidFill>
              <a:prstDash val="sysDot"/>
              <a:headEnd type="none" len="sm" w="sm"/>
              <a:tailEnd type="none" len="sm" w="sm"/>
            </a:ln>
          </p:spPr>
        </p:sp>
        <p:sp>
          <p:nvSpPr>
            <p:cNvPr name="AutoShape 26" id="26"/>
            <p:cNvSpPr/>
            <p:nvPr/>
          </p:nvSpPr>
          <p:spPr>
            <a:xfrm>
              <a:off x="53639" y="3924300"/>
              <a:ext cx="8656320" cy="0"/>
            </a:xfrm>
            <a:prstGeom prst="line">
              <a:avLst/>
            </a:prstGeom>
            <a:ln cap="flat" w="50800">
              <a:solidFill>
                <a:srgbClr val="55C278">
                  <a:alpha val="75686"/>
                </a:srgbClr>
              </a:solidFill>
              <a:prstDash val="sysDot"/>
              <a:headEnd type="none" len="sm" w="sm"/>
              <a:tailEnd type="none" len="sm" w="sm"/>
            </a:ln>
          </p:spPr>
        </p:sp>
        <p:sp>
          <p:nvSpPr>
            <p:cNvPr name="AutoShape 27" id="27"/>
            <p:cNvSpPr/>
            <p:nvPr/>
          </p:nvSpPr>
          <p:spPr>
            <a:xfrm>
              <a:off x="0" y="4725234"/>
              <a:ext cx="8656320" cy="0"/>
            </a:xfrm>
            <a:prstGeom prst="line">
              <a:avLst/>
            </a:prstGeom>
            <a:ln cap="flat" w="50800">
              <a:solidFill>
                <a:srgbClr val="55C278">
                  <a:alpha val="75686"/>
                </a:srgbClr>
              </a:solidFill>
              <a:prstDash val="sysDot"/>
              <a:headEnd type="none" len="sm" w="sm"/>
              <a:tailEnd type="none" len="sm" w="sm"/>
            </a:ln>
          </p:spPr>
        </p: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55C278">
                <a:alpha val="100000"/>
              </a:srgbClr>
            </a:gs>
            <a:gs pos="33333">
              <a:srgbClr val="56C178">
                <a:alpha val="100000"/>
              </a:srgbClr>
            </a:gs>
            <a:gs pos="66667">
              <a:srgbClr val="40DDC7">
                <a:alpha val="100000"/>
              </a:srgbClr>
            </a:gs>
            <a:gs pos="100000">
              <a:srgbClr val="E9E9E9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1879098" y="6349802"/>
            <a:ext cx="17543140" cy="2274306"/>
            <a:chOff x="0" y="0"/>
            <a:chExt cx="3134816" cy="406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134816" cy="406400"/>
            </a:xfrm>
            <a:custGeom>
              <a:avLst/>
              <a:gdLst/>
              <a:ahLst/>
              <a:cxnLst/>
              <a:rect r="r" b="b" t="t" l="l"/>
              <a:pathLst>
                <a:path h="406400" w="3134816">
                  <a:moveTo>
                    <a:pt x="2931616" y="0"/>
                  </a:moveTo>
                  <a:cubicBezTo>
                    <a:pt x="3043840" y="0"/>
                    <a:pt x="3134816" y="90976"/>
                    <a:pt x="3134816" y="203200"/>
                  </a:cubicBezTo>
                  <a:cubicBezTo>
                    <a:pt x="3134816" y="315424"/>
                    <a:pt x="3043840" y="406400"/>
                    <a:pt x="2931616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55C278">
                    <a:alpha val="100000"/>
                  </a:srgbClr>
                </a:gs>
                <a:gs pos="100000">
                  <a:srgbClr val="41DDC7">
                    <a:alpha val="100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3134816" cy="434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0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2712581" y="6442597"/>
            <a:ext cx="14863386" cy="2026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8060"/>
              </a:lnSpc>
              <a:spcBef>
                <a:spcPct val="0"/>
              </a:spcBef>
            </a:pPr>
            <a:r>
              <a:rPr lang="en-US" sz="6200" spc="545">
                <a:solidFill>
                  <a:srgbClr val="FFFFFF"/>
                </a:solidFill>
                <a:latin typeface="Jura"/>
                <a:ea typeface="Jura"/>
                <a:cs typeface="Jura"/>
                <a:sym typeface="Jura"/>
              </a:rPr>
              <a:t>ISTRAŽIVANJA U BOSNI I HERCEGOVINI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-196747" y="828054"/>
            <a:ext cx="5238750" cy="4114800"/>
          </a:xfrm>
          <a:custGeom>
            <a:avLst/>
            <a:gdLst/>
            <a:ahLst/>
            <a:cxnLst/>
            <a:rect r="r" b="b" t="t" l="l"/>
            <a:pathLst>
              <a:path h="4114800" w="5238750">
                <a:moveTo>
                  <a:pt x="0" y="0"/>
                </a:moveTo>
                <a:lnTo>
                  <a:pt x="5238750" y="0"/>
                </a:lnTo>
                <a:lnTo>
                  <a:pt x="523875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049250" y="828054"/>
            <a:ext cx="5238750" cy="4114800"/>
          </a:xfrm>
          <a:custGeom>
            <a:avLst/>
            <a:gdLst/>
            <a:ahLst/>
            <a:cxnLst/>
            <a:rect r="r" b="b" t="t" l="l"/>
            <a:pathLst>
              <a:path h="4114800" w="5238750">
                <a:moveTo>
                  <a:pt x="0" y="0"/>
                </a:moveTo>
                <a:lnTo>
                  <a:pt x="5238750" y="0"/>
                </a:lnTo>
                <a:lnTo>
                  <a:pt x="523875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6006555" y="1238250"/>
            <a:ext cx="6274890" cy="40987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686"/>
              </a:lnSpc>
            </a:pPr>
            <a:r>
              <a:rPr lang="en-US" sz="28291" spc="6026" strike="noStrike" u="none">
                <a:solidFill>
                  <a:srgbClr val="FFFFFF"/>
                </a:solidFill>
                <a:latin typeface="Jura"/>
                <a:ea typeface="Jura"/>
                <a:cs typeface="Jura"/>
                <a:sym typeface="Jura"/>
              </a:rPr>
              <a:t>04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9E9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69080" y="0"/>
            <a:ext cx="9517308" cy="10287000"/>
            <a:chOff x="0" y="0"/>
            <a:chExt cx="12689744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21067" t="0" r="21067" b="0"/>
            <a:stretch>
              <a:fillRect/>
            </a:stretch>
          </p:blipFill>
          <p:spPr>
            <a:xfrm flipH="false" flipV="false">
              <a:off x="0" y="0"/>
              <a:ext cx="12689744" cy="13716000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-5400000">
            <a:off x="12202627" y="4201627"/>
            <a:ext cx="10287000" cy="1883746"/>
            <a:chOff x="0" y="0"/>
            <a:chExt cx="2709333" cy="49613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709333" cy="496131"/>
            </a:xfrm>
            <a:custGeom>
              <a:avLst/>
              <a:gdLst/>
              <a:ahLst/>
              <a:cxnLst/>
              <a:rect r="r" b="b" t="t" l="l"/>
              <a:pathLst>
                <a:path h="496131" w="2709333">
                  <a:moveTo>
                    <a:pt x="0" y="0"/>
                  </a:moveTo>
                  <a:lnTo>
                    <a:pt x="2709333" y="0"/>
                  </a:lnTo>
                  <a:lnTo>
                    <a:pt x="2709333" y="496131"/>
                  </a:lnTo>
                  <a:lnTo>
                    <a:pt x="0" y="496131"/>
                  </a:lnTo>
                  <a:close/>
                </a:path>
              </a:pathLst>
            </a:custGeom>
            <a:gradFill rotWithShape="true">
              <a:gsLst>
                <a:gs pos="0">
                  <a:srgbClr val="E9E9E9">
                    <a:alpha val="100000"/>
                  </a:srgbClr>
                </a:gs>
                <a:gs pos="50000">
                  <a:srgbClr val="40DDC7">
                    <a:alpha val="100000"/>
                  </a:srgbClr>
                </a:gs>
                <a:gs pos="100000">
                  <a:srgbClr val="55C278">
                    <a:alpha val="100000"/>
                  </a:srgbClr>
                </a:gs>
              </a:gsLst>
              <a:lin ang="5400000"/>
            </a:gradFill>
            <a:ln cap="sq">
              <a:noFill/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28575"/>
              <a:ext cx="2709333" cy="5247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0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-292870" y="-177725"/>
            <a:ext cx="447582" cy="10642450"/>
            <a:chOff x="0" y="0"/>
            <a:chExt cx="117882" cy="280295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17882" cy="2802950"/>
            </a:xfrm>
            <a:custGeom>
              <a:avLst/>
              <a:gdLst/>
              <a:ahLst/>
              <a:cxnLst/>
              <a:rect r="r" b="b" t="t" l="l"/>
              <a:pathLst>
                <a:path h="2802950" w="117882">
                  <a:moveTo>
                    <a:pt x="0" y="0"/>
                  </a:moveTo>
                  <a:lnTo>
                    <a:pt x="117882" y="0"/>
                  </a:lnTo>
                  <a:lnTo>
                    <a:pt x="117882" y="2802950"/>
                  </a:lnTo>
                  <a:lnTo>
                    <a:pt x="0" y="2802950"/>
                  </a:lnTo>
                  <a:close/>
                </a:path>
              </a:pathLst>
            </a:custGeom>
            <a:solidFill>
              <a:srgbClr val="55C278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28575"/>
              <a:ext cx="117882" cy="28315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0051928" y="514530"/>
            <a:ext cx="6099973" cy="10995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451"/>
              </a:lnSpc>
              <a:spcBef>
                <a:spcPct val="0"/>
              </a:spcBef>
            </a:pPr>
            <a:r>
              <a:rPr lang="en-US" sz="2799">
                <a:solidFill>
                  <a:srgbClr val="272727"/>
                </a:solidFill>
                <a:latin typeface="Nourd"/>
                <a:ea typeface="Nourd"/>
                <a:cs typeface="Nourd"/>
                <a:sym typeface="Nourd"/>
              </a:rPr>
              <a:t>P</a:t>
            </a:r>
            <a:r>
              <a:rPr lang="en-US" sz="2799" strike="noStrike" u="none">
                <a:solidFill>
                  <a:srgbClr val="272727"/>
                </a:solidFill>
                <a:latin typeface="Nourd"/>
                <a:ea typeface="Nourd"/>
                <a:cs typeface="Nourd"/>
                <a:sym typeface="Nourd"/>
              </a:rPr>
              <a:t>rva uspješna transplantacija bila je u Sarajevu 1974.godine.</a:t>
            </a:r>
          </a:p>
        </p:txBody>
      </p:sp>
      <p:sp>
        <p:nvSpPr>
          <p:cNvPr name="TextBox 11" id="11"/>
          <p:cNvSpPr txBox="true"/>
          <p:nvPr/>
        </p:nvSpPr>
        <p:spPr>
          <a:xfrm rot="5400000">
            <a:off x="16328022" y="1691898"/>
            <a:ext cx="2508407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FFFFFF"/>
                </a:solidFill>
                <a:latin typeface="Nourd"/>
                <a:ea typeface="Nourd"/>
                <a:cs typeface="Nourd"/>
                <a:sym typeface="Nourd"/>
              </a:rPr>
              <a:t>Doniranje organa</a:t>
            </a:r>
          </a:p>
        </p:txBody>
      </p:sp>
      <p:sp>
        <p:nvSpPr>
          <p:cNvPr name="TextBox 12" id="12"/>
          <p:cNvSpPr txBox="true"/>
          <p:nvPr/>
        </p:nvSpPr>
        <p:spPr>
          <a:xfrm rot="5400000">
            <a:off x="16328022" y="8212831"/>
            <a:ext cx="2508407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FFFFFF"/>
                </a:solidFill>
                <a:latin typeface="Nourd"/>
                <a:ea typeface="Nourd"/>
                <a:cs typeface="Nourd"/>
                <a:sym typeface="Nourd"/>
              </a:rPr>
              <a:t>Organ4Life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72705" y="2162271"/>
            <a:ext cx="6131549" cy="1661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451"/>
              </a:lnSpc>
              <a:spcBef>
                <a:spcPct val="0"/>
              </a:spcBef>
            </a:pPr>
            <a:r>
              <a:rPr lang="en-US" sz="2799">
                <a:solidFill>
                  <a:srgbClr val="272727"/>
                </a:solidFill>
                <a:latin typeface="Nourd"/>
                <a:ea typeface="Nourd"/>
                <a:cs typeface="Nourd"/>
                <a:sym typeface="Nourd"/>
              </a:rPr>
              <a:t>P</a:t>
            </a:r>
            <a:r>
              <a:rPr lang="en-US" sz="2799" strike="noStrike" u="none">
                <a:solidFill>
                  <a:srgbClr val="272727"/>
                </a:solidFill>
                <a:latin typeface="Nourd"/>
                <a:ea typeface="Nourd"/>
                <a:cs typeface="Nourd"/>
                <a:sym typeface="Nourd"/>
              </a:rPr>
              <a:t>rva uspješna operacija bubrega živih srodnika bila je u septembru 1999. godine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272705" y="4376262"/>
            <a:ext cx="6131549" cy="10995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451"/>
              </a:lnSpc>
              <a:spcBef>
                <a:spcPct val="0"/>
              </a:spcBef>
            </a:pPr>
            <a:r>
              <a:rPr lang="en-US" sz="2799">
                <a:solidFill>
                  <a:srgbClr val="272727"/>
                </a:solidFill>
                <a:latin typeface="Nourd"/>
                <a:ea typeface="Nourd"/>
                <a:cs typeface="Nourd"/>
                <a:sym typeface="Nourd"/>
              </a:rPr>
              <a:t>U</a:t>
            </a:r>
            <a:r>
              <a:rPr lang="en-US" sz="2799" strike="noStrike" u="none">
                <a:solidFill>
                  <a:srgbClr val="272727"/>
                </a:solidFill>
                <a:latin typeface="Nourd"/>
                <a:ea typeface="Nourd"/>
                <a:cs typeface="Nourd"/>
                <a:sym typeface="Nourd"/>
              </a:rPr>
              <a:t> Tuzli 2006. godine prva kadaverična transplantacija bubrega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272705" y="6050197"/>
            <a:ext cx="6131549" cy="10995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451"/>
              </a:lnSpc>
              <a:spcBef>
                <a:spcPct val="0"/>
              </a:spcBef>
            </a:pPr>
            <a:r>
              <a:rPr lang="en-US" sz="2799">
                <a:solidFill>
                  <a:srgbClr val="272727"/>
                </a:solidFill>
                <a:latin typeface="Nourd"/>
                <a:ea typeface="Nourd"/>
                <a:cs typeface="Nourd"/>
                <a:sym typeface="Nourd"/>
              </a:rPr>
              <a:t>Prva</a:t>
            </a:r>
            <a:r>
              <a:rPr lang="en-US" sz="2799" strike="noStrike" u="none">
                <a:solidFill>
                  <a:srgbClr val="272727"/>
                </a:solidFill>
                <a:latin typeface="Nourd"/>
                <a:ea typeface="Nourd"/>
                <a:cs typeface="Nourd"/>
                <a:sym typeface="Nourd"/>
              </a:rPr>
              <a:t> operacija srca 2025. godine u Tuzli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272705" y="7702213"/>
            <a:ext cx="6131549" cy="1661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451"/>
              </a:lnSpc>
              <a:spcBef>
                <a:spcPct val="0"/>
              </a:spcBef>
            </a:pPr>
            <a:r>
              <a:rPr lang="en-US" sz="2799">
                <a:solidFill>
                  <a:srgbClr val="272727"/>
                </a:solidFill>
                <a:latin typeface="Nourd"/>
                <a:ea typeface="Nourd"/>
                <a:cs typeface="Nourd"/>
                <a:sym typeface="Nourd"/>
              </a:rPr>
              <a:t>2025.</a:t>
            </a:r>
            <a:r>
              <a:rPr lang="en-US" sz="2799" strike="noStrike" u="none">
                <a:solidFill>
                  <a:srgbClr val="272727"/>
                </a:solidFill>
                <a:latin typeface="Nourd"/>
                <a:ea typeface="Nourd"/>
                <a:cs typeface="Nourd"/>
                <a:sym typeface="Nourd"/>
              </a:rPr>
              <a:t> godine dvije transplantacije bubrega od živih donora koji nisu u srodstvu s primaocem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9E9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8133289" y="-177725"/>
            <a:ext cx="447582" cy="10642450"/>
            <a:chOff x="0" y="0"/>
            <a:chExt cx="117882" cy="280295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7882" cy="2802950"/>
            </a:xfrm>
            <a:custGeom>
              <a:avLst/>
              <a:gdLst/>
              <a:ahLst/>
              <a:cxnLst/>
              <a:rect r="r" b="b" t="t" l="l"/>
              <a:pathLst>
                <a:path h="2802950" w="117882">
                  <a:moveTo>
                    <a:pt x="0" y="0"/>
                  </a:moveTo>
                  <a:lnTo>
                    <a:pt x="117882" y="0"/>
                  </a:lnTo>
                  <a:lnTo>
                    <a:pt x="117882" y="2802950"/>
                  </a:lnTo>
                  <a:lnTo>
                    <a:pt x="0" y="2802950"/>
                  </a:lnTo>
                  <a:close/>
                </a:path>
              </a:pathLst>
            </a:custGeom>
            <a:solidFill>
              <a:srgbClr val="40DDC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117882" cy="28315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292870" y="-177725"/>
            <a:ext cx="447582" cy="10642450"/>
            <a:chOff x="0" y="0"/>
            <a:chExt cx="117882" cy="280295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17882" cy="2802950"/>
            </a:xfrm>
            <a:custGeom>
              <a:avLst/>
              <a:gdLst/>
              <a:ahLst/>
              <a:cxnLst/>
              <a:rect r="r" b="b" t="t" l="l"/>
              <a:pathLst>
                <a:path h="2802950" w="117882">
                  <a:moveTo>
                    <a:pt x="0" y="0"/>
                  </a:moveTo>
                  <a:lnTo>
                    <a:pt x="117882" y="0"/>
                  </a:lnTo>
                  <a:lnTo>
                    <a:pt x="117882" y="2802950"/>
                  </a:lnTo>
                  <a:lnTo>
                    <a:pt x="0" y="2802950"/>
                  </a:lnTo>
                  <a:close/>
                </a:path>
              </a:pathLst>
            </a:custGeom>
            <a:solidFill>
              <a:srgbClr val="55C278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28575"/>
              <a:ext cx="117882" cy="28315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8354725" y="434742"/>
            <a:ext cx="8371126" cy="4708758"/>
          </a:xfrm>
          <a:custGeom>
            <a:avLst/>
            <a:gdLst/>
            <a:ahLst/>
            <a:cxnLst/>
            <a:rect r="r" b="b" t="t" l="l"/>
            <a:pathLst>
              <a:path h="4708758" w="8371126">
                <a:moveTo>
                  <a:pt x="0" y="0"/>
                </a:moveTo>
                <a:lnTo>
                  <a:pt x="8371126" y="0"/>
                </a:lnTo>
                <a:lnTo>
                  <a:pt x="8371126" y="4708758"/>
                </a:lnTo>
                <a:lnTo>
                  <a:pt x="0" y="47087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8354725" y="5387012"/>
            <a:ext cx="8371126" cy="4338693"/>
          </a:xfrm>
          <a:custGeom>
            <a:avLst/>
            <a:gdLst/>
            <a:ahLst/>
            <a:cxnLst/>
            <a:rect r="r" b="b" t="t" l="l"/>
            <a:pathLst>
              <a:path h="4338693" w="8371126">
                <a:moveTo>
                  <a:pt x="0" y="0"/>
                </a:moveTo>
                <a:lnTo>
                  <a:pt x="8371126" y="0"/>
                </a:lnTo>
                <a:lnTo>
                  <a:pt x="8371126" y="4338693"/>
                </a:lnTo>
                <a:lnTo>
                  <a:pt x="0" y="433869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5400000">
            <a:off x="16328022" y="1691898"/>
            <a:ext cx="2508407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41AB63"/>
                </a:solidFill>
                <a:latin typeface="Nourd"/>
                <a:ea typeface="Nourd"/>
                <a:cs typeface="Nourd"/>
                <a:sym typeface="Nourd"/>
              </a:rPr>
              <a:t>Doniranje organa</a:t>
            </a:r>
          </a:p>
        </p:txBody>
      </p:sp>
      <p:sp>
        <p:nvSpPr>
          <p:cNvPr name="TextBox 11" id="11"/>
          <p:cNvSpPr txBox="true"/>
          <p:nvPr/>
        </p:nvSpPr>
        <p:spPr>
          <a:xfrm rot="5400000">
            <a:off x="16328022" y="8212831"/>
            <a:ext cx="2508407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41AB63"/>
                </a:solidFill>
                <a:latin typeface="Nourd"/>
                <a:ea typeface="Nourd"/>
                <a:cs typeface="Nourd"/>
                <a:sym typeface="Nourd"/>
              </a:rPr>
              <a:t>Organ4Life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94451" y="2043210"/>
            <a:ext cx="5362912" cy="5375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451"/>
              </a:lnSpc>
              <a:spcBef>
                <a:spcPct val="0"/>
              </a:spcBef>
            </a:pPr>
            <a:r>
              <a:rPr lang="en-US" sz="2799">
                <a:solidFill>
                  <a:srgbClr val="272727"/>
                </a:solidFill>
                <a:latin typeface="Nourd"/>
                <a:ea typeface="Nourd"/>
                <a:cs typeface="Nourd"/>
                <a:sym typeface="Nourd"/>
              </a:rPr>
              <a:t>D</a:t>
            </a:r>
            <a:r>
              <a:rPr lang="en-US" sz="2799" strike="noStrike" u="none">
                <a:solidFill>
                  <a:srgbClr val="272727"/>
                </a:solidFill>
                <a:latin typeface="Nourd"/>
                <a:ea typeface="Nourd"/>
                <a:cs typeface="Nourd"/>
                <a:sym typeface="Nourd"/>
              </a:rPr>
              <a:t>onorska mreža BiH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94451" y="3066576"/>
            <a:ext cx="5362912" cy="10995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451"/>
              </a:lnSpc>
              <a:spcBef>
                <a:spcPct val="0"/>
              </a:spcBef>
            </a:pPr>
            <a:r>
              <a:rPr lang="en-US" sz="2799" strike="noStrike" u="none">
                <a:solidFill>
                  <a:srgbClr val="272727"/>
                </a:solidFill>
                <a:latin typeface="Nourd"/>
                <a:ea typeface="Nourd"/>
                <a:cs typeface="Nourd"/>
                <a:sym typeface="Nourd"/>
              </a:rPr>
              <a:t>Ne postoji jedna, objedinjena lista donora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94451" y="4651918"/>
            <a:ext cx="5362912" cy="5375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451"/>
              </a:lnSpc>
              <a:spcBef>
                <a:spcPct val="0"/>
              </a:spcBef>
            </a:pPr>
            <a:r>
              <a:rPr lang="en-US" sz="2799">
                <a:solidFill>
                  <a:srgbClr val="272727"/>
                </a:solidFill>
                <a:latin typeface="Nourd"/>
                <a:ea typeface="Nourd"/>
                <a:cs typeface="Nourd"/>
                <a:sym typeface="Nourd"/>
              </a:rPr>
              <a:t>3</a:t>
            </a:r>
            <a:r>
              <a:rPr lang="en-US" sz="2799" strike="noStrike" u="none">
                <a:solidFill>
                  <a:srgbClr val="272727"/>
                </a:solidFill>
                <a:latin typeface="Nourd"/>
                <a:ea typeface="Nourd"/>
                <a:cs typeface="Nourd"/>
                <a:sym typeface="Nourd"/>
              </a:rPr>
              <a:t> donora na milion stanovnika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94451" y="5675284"/>
            <a:ext cx="5362912" cy="1661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451"/>
              </a:lnSpc>
              <a:spcBef>
                <a:spcPct val="0"/>
              </a:spcBef>
            </a:pPr>
            <a:r>
              <a:rPr lang="en-US" sz="2799">
                <a:solidFill>
                  <a:srgbClr val="272727"/>
                </a:solidFill>
                <a:latin typeface="Nourd"/>
                <a:ea typeface="Nourd"/>
                <a:cs typeface="Nourd"/>
                <a:sym typeface="Nourd"/>
              </a:rPr>
              <a:t>Glavni</a:t>
            </a:r>
            <a:r>
              <a:rPr lang="en-US" sz="2799" strike="noStrike" u="none">
                <a:solidFill>
                  <a:srgbClr val="272727"/>
                </a:solidFill>
                <a:latin typeface="Nourd"/>
                <a:ea typeface="Nourd"/>
                <a:cs typeface="Nourd"/>
                <a:sym typeface="Nourd"/>
              </a:rPr>
              <a:t> problemi: nedovoljna edukacija, nepovjerenje, birokratija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194451" y="7818602"/>
            <a:ext cx="5362912" cy="10995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451"/>
              </a:lnSpc>
              <a:spcBef>
                <a:spcPct val="0"/>
              </a:spcBef>
            </a:pPr>
            <a:r>
              <a:rPr lang="en-US" sz="2799">
                <a:solidFill>
                  <a:srgbClr val="272727"/>
                </a:solidFill>
                <a:latin typeface="Nourd"/>
                <a:ea typeface="Nourd"/>
                <a:cs typeface="Nourd"/>
                <a:sym typeface="Nourd"/>
              </a:rPr>
              <a:t>Bosna i</a:t>
            </a:r>
            <a:r>
              <a:rPr lang="en-US" sz="2799" strike="noStrike" u="none">
                <a:solidFill>
                  <a:srgbClr val="272727"/>
                </a:solidFill>
                <a:latin typeface="Nourd"/>
                <a:ea typeface="Nourd"/>
                <a:cs typeface="Nourd"/>
                <a:sym typeface="Nourd"/>
              </a:rPr>
              <a:t> Hercegovina nije dio Eurotransplanta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55C278">
                <a:alpha val="100000"/>
              </a:srgbClr>
            </a:gs>
            <a:gs pos="33333">
              <a:srgbClr val="56C178">
                <a:alpha val="100000"/>
              </a:srgbClr>
            </a:gs>
            <a:gs pos="66667">
              <a:srgbClr val="40DDC7">
                <a:alpha val="100000"/>
              </a:srgbClr>
            </a:gs>
            <a:gs pos="100000">
              <a:srgbClr val="E9E9E9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1879098" y="6349802"/>
            <a:ext cx="17543140" cy="2274306"/>
            <a:chOff x="0" y="0"/>
            <a:chExt cx="3134816" cy="406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134816" cy="406400"/>
            </a:xfrm>
            <a:custGeom>
              <a:avLst/>
              <a:gdLst/>
              <a:ahLst/>
              <a:cxnLst/>
              <a:rect r="r" b="b" t="t" l="l"/>
              <a:pathLst>
                <a:path h="406400" w="3134816">
                  <a:moveTo>
                    <a:pt x="2931616" y="0"/>
                  </a:moveTo>
                  <a:cubicBezTo>
                    <a:pt x="3043840" y="0"/>
                    <a:pt x="3134816" y="90976"/>
                    <a:pt x="3134816" y="203200"/>
                  </a:cubicBezTo>
                  <a:cubicBezTo>
                    <a:pt x="3134816" y="315424"/>
                    <a:pt x="3043840" y="406400"/>
                    <a:pt x="2931616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55C278">
                    <a:alpha val="100000"/>
                  </a:srgbClr>
                </a:gs>
                <a:gs pos="100000">
                  <a:srgbClr val="41DDC7">
                    <a:alpha val="100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3134816" cy="434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0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2712581" y="6736701"/>
            <a:ext cx="14863386" cy="14052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11179"/>
              </a:lnSpc>
              <a:spcBef>
                <a:spcPct val="0"/>
              </a:spcBef>
            </a:pPr>
            <a:r>
              <a:rPr lang="en-US" sz="8599" spc="756">
                <a:solidFill>
                  <a:srgbClr val="FFFFFF"/>
                </a:solidFill>
                <a:latin typeface="Jura"/>
                <a:ea typeface="Jura"/>
                <a:cs typeface="Jura"/>
                <a:sym typeface="Jura"/>
              </a:rPr>
              <a:t>DIGITALIZACIJA PROCESA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-196747" y="828054"/>
            <a:ext cx="5238750" cy="4114800"/>
          </a:xfrm>
          <a:custGeom>
            <a:avLst/>
            <a:gdLst/>
            <a:ahLst/>
            <a:cxnLst/>
            <a:rect r="r" b="b" t="t" l="l"/>
            <a:pathLst>
              <a:path h="4114800" w="5238750">
                <a:moveTo>
                  <a:pt x="0" y="0"/>
                </a:moveTo>
                <a:lnTo>
                  <a:pt x="5238750" y="0"/>
                </a:lnTo>
                <a:lnTo>
                  <a:pt x="523875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049250" y="828054"/>
            <a:ext cx="5238750" cy="4114800"/>
          </a:xfrm>
          <a:custGeom>
            <a:avLst/>
            <a:gdLst/>
            <a:ahLst/>
            <a:cxnLst/>
            <a:rect r="r" b="b" t="t" l="l"/>
            <a:pathLst>
              <a:path h="4114800" w="5238750">
                <a:moveTo>
                  <a:pt x="0" y="0"/>
                </a:moveTo>
                <a:lnTo>
                  <a:pt x="5238750" y="0"/>
                </a:lnTo>
                <a:lnTo>
                  <a:pt x="523875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6006555" y="1238250"/>
            <a:ext cx="6274890" cy="40987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686"/>
              </a:lnSpc>
            </a:pPr>
            <a:r>
              <a:rPr lang="en-US" sz="28291" spc="6026">
                <a:solidFill>
                  <a:srgbClr val="FFFFFF"/>
                </a:solidFill>
                <a:latin typeface="Jura"/>
                <a:ea typeface="Jura"/>
                <a:cs typeface="Jura"/>
                <a:sym typeface="Jura"/>
              </a:rPr>
              <a:t>05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92870" y="-177725"/>
            <a:ext cx="447582" cy="10642450"/>
            <a:chOff x="0" y="0"/>
            <a:chExt cx="117882" cy="280295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7882" cy="2802950"/>
            </a:xfrm>
            <a:custGeom>
              <a:avLst/>
              <a:gdLst/>
              <a:ahLst/>
              <a:cxnLst/>
              <a:rect r="r" b="b" t="t" l="l"/>
              <a:pathLst>
                <a:path h="2802950" w="117882">
                  <a:moveTo>
                    <a:pt x="0" y="0"/>
                  </a:moveTo>
                  <a:lnTo>
                    <a:pt x="117882" y="0"/>
                  </a:lnTo>
                  <a:lnTo>
                    <a:pt x="117882" y="2802950"/>
                  </a:lnTo>
                  <a:lnTo>
                    <a:pt x="0" y="2802950"/>
                  </a:lnTo>
                  <a:close/>
                </a:path>
              </a:pathLst>
            </a:custGeom>
            <a:solidFill>
              <a:srgbClr val="55C278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117882" cy="28315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8133289" y="-177725"/>
            <a:ext cx="447582" cy="10642450"/>
            <a:chOff x="0" y="0"/>
            <a:chExt cx="117882" cy="280295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17882" cy="2802950"/>
            </a:xfrm>
            <a:custGeom>
              <a:avLst/>
              <a:gdLst/>
              <a:ahLst/>
              <a:cxnLst/>
              <a:rect r="r" b="b" t="t" l="l"/>
              <a:pathLst>
                <a:path h="2802950" w="117882">
                  <a:moveTo>
                    <a:pt x="0" y="0"/>
                  </a:moveTo>
                  <a:lnTo>
                    <a:pt x="117882" y="0"/>
                  </a:lnTo>
                  <a:lnTo>
                    <a:pt x="117882" y="2802950"/>
                  </a:lnTo>
                  <a:lnTo>
                    <a:pt x="0" y="2802950"/>
                  </a:lnTo>
                  <a:close/>
                </a:path>
              </a:pathLst>
            </a:custGeom>
            <a:solidFill>
              <a:srgbClr val="40DDC7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28575"/>
              <a:ext cx="117882" cy="28315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877295" y="-761665"/>
            <a:ext cx="13138422" cy="11810330"/>
          </a:xfrm>
          <a:custGeom>
            <a:avLst/>
            <a:gdLst/>
            <a:ahLst/>
            <a:cxnLst/>
            <a:rect r="r" b="b" t="t" l="l"/>
            <a:pathLst>
              <a:path h="11810330" w="13138422">
                <a:moveTo>
                  <a:pt x="0" y="0"/>
                </a:moveTo>
                <a:lnTo>
                  <a:pt x="13138422" y="0"/>
                </a:lnTo>
                <a:lnTo>
                  <a:pt x="13138422" y="11810330"/>
                </a:lnTo>
                <a:lnTo>
                  <a:pt x="0" y="118103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622" r="0" b="-5622"/>
            </a:stretch>
          </a:blipFill>
        </p:spPr>
      </p:sp>
      <p:sp>
        <p:nvSpPr>
          <p:cNvPr name="TextBox 9" id="9"/>
          <p:cNvSpPr txBox="true"/>
          <p:nvPr/>
        </p:nvSpPr>
        <p:spPr>
          <a:xfrm rot="5400000">
            <a:off x="16328022" y="1691898"/>
            <a:ext cx="2508407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41AB63"/>
                </a:solidFill>
                <a:latin typeface="Nourd"/>
                <a:ea typeface="Nourd"/>
                <a:cs typeface="Nourd"/>
                <a:sym typeface="Nourd"/>
              </a:rPr>
              <a:t>Doniranje organa</a:t>
            </a:r>
          </a:p>
        </p:txBody>
      </p:sp>
      <p:sp>
        <p:nvSpPr>
          <p:cNvPr name="TextBox 10" id="10"/>
          <p:cNvSpPr txBox="true"/>
          <p:nvPr/>
        </p:nvSpPr>
        <p:spPr>
          <a:xfrm rot="5400000">
            <a:off x="16328022" y="8212831"/>
            <a:ext cx="2508407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41AB63"/>
                </a:solidFill>
                <a:latin typeface="Nourd"/>
                <a:ea typeface="Nourd"/>
                <a:cs typeface="Nourd"/>
                <a:sym typeface="Nourd"/>
              </a:rPr>
              <a:t>Organ4Life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92870" y="-177725"/>
            <a:ext cx="447582" cy="10642450"/>
            <a:chOff x="0" y="0"/>
            <a:chExt cx="117882" cy="280295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7882" cy="2802950"/>
            </a:xfrm>
            <a:custGeom>
              <a:avLst/>
              <a:gdLst/>
              <a:ahLst/>
              <a:cxnLst/>
              <a:rect r="r" b="b" t="t" l="l"/>
              <a:pathLst>
                <a:path h="2802950" w="117882">
                  <a:moveTo>
                    <a:pt x="0" y="0"/>
                  </a:moveTo>
                  <a:lnTo>
                    <a:pt x="117882" y="0"/>
                  </a:lnTo>
                  <a:lnTo>
                    <a:pt x="117882" y="2802950"/>
                  </a:lnTo>
                  <a:lnTo>
                    <a:pt x="0" y="2802950"/>
                  </a:lnTo>
                  <a:close/>
                </a:path>
              </a:pathLst>
            </a:custGeom>
            <a:solidFill>
              <a:srgbClr val="55C278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117882" cy="28315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8133289" y="-177725"/>
            <a:ext cx="447582" cy="10642450"/>
            <a:chOff x="0" y="0"/>
            <a:chExt cx="117882" cy="280295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17882" cy="2802950"/>
            </a:xfrm>
            <a:custGeom>
              <a:avLst/>
              <a:gdLst/>
              <a:ahLst/>
              <a:cxnLst/>
              <a:rect r="r" b="b" t="t" l="l"/>
              <a:pathLst>
                <a:path h="2802950" w="117882">
                  <a:moveTo>
                    <a:pt x="0" y="0"/>
                  </a:moveTo>
                  <a:lnTo>
                    <a:pt x="117882" y="0"/>
                  </a:lnTo>
                  <a:lnTo>
                    <a:pt x="117882" y="2802950"/>
                  </a:lnTo>
                  <a:lnTo>
                    <a:pt x="0" y="2802950"/>
                  </a:lnTo>
                  <a:close/>
                </a:path>
              </a:pathLst>
            </a:custGeom>
            <a:solidFill>
              <a:srgbClr val="40DDC7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28575"/>
              <a:ext cx="117882" cy="28315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388053" y="-757121"/>
            <a:ext cx="14007225" cy="11801241"/>
          </a:xfrm>
          <a:custGeom>
            <a:avLst/>
            <a:gdLst/>
            <a:ahLst/>
            <a:cxnLst/>
            <a:rect r="r" b="b" t="t" l="l"/>
            <a:pathLst>
              <a:path h="11801241" w="14007225">
                <a:moveTo>
                  <a:pt x="0" y="0"/>
                </a:moveTo>
                <a:lnTo>
                  <a:pt x="14007225" y="0"/>
                </a:lnTo>
                <a:lnTo>
                  <a:pt x="14007225" y="11801242"/>
                </a:lnTo>
                <a:lnTo>
                  <a:pt x="0" y="118012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46" r="0" b="-9346"/>
            </a:stretch>
          </a:blipFill>
        </p:spPr>
      </p:sp>
      <p:sp>
        <p:nvSpPr>
          <p:cNvPr name="TextBox 9" id="9"/>
          <p:cNvSpPr txBox="true"/>
          <p:nvPr/>
        </p:nvSpPr>
        <p:spPr>
          <a:xfrm rot="5400000">
            <a:off x="16328022" y="1691898"/>
            <a:ext cx="2508407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41AB63"/>
                </a:solidFill>
                <a:latin typeface="Nourd"/>
                <a:ea typeface="Nourd"/>
                <a:cs typeface="Nourd"/>
                <a:sym typeface="Nourd"/>
              </a:rPr>
              <a:t>Doniranje organa</a:t>
            </a:r>
          </a:p>
        </p:txBody>
      </p:sp>
      <p:sp>
        <p:nvSpPr>
          <p:cNvPr name="TextBox 10" id="10"/>
          <p:cNvSpPr txBox="true"/>
          <p:nvPr/>
        </p:nvSpPr>
        <p:spPr>
          <a:xfrm rot="5400000">
            <a:off x="16328022" y="8212831"/>
            <a:ext cx="2508407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41AB63"/>
                </a:solidFill>
                <a:latin typeface="Nourd"/>
                <a:ea typeface="Nourd"/>
                <a:cs typeface="Nourd"/>
                <a:sym typeface="Nourd"/>
              </a:rPr>
              <a:t>Organ4Life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>
  <p:cSld>
    <p:bg>
      <p:bgPr>
        <a:solidFill>
          <a:srgbClr val="E9E9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8133289" y="-177725"/>
            <a:ext cx="447582" cy="10642450"/>
            <a:chOff x="0" y="0"/>
            <a:chExt cx="117882" cy="280295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7882" cy="2802950"/>
            </a:xfrm>
            <a:custGeom>
              <a:avLst/>
              <a:gdLst/>
              <a:ahLst/>
              <a:cxnLst/>
              <a:rect r="r" b="b" t="t" l="l"/>
              <a:pathLst>
                <a:path h="2802950" w="117882">
                  <a:moveTo>
                    <a:pt x="0" y="0"/>
                  </a:moveTo>
                  <a:lnTo>
                    <a:pt x="117882" y="0"/>
                  </a:lnTo>
                  <a:lnTo>
                    <a:pt x="117882" y="2802950"/>
                  </a:lnTo>
                  <a:lnTo>
                    <a:pt x="0" y="2802950"/>
                  </a:lnTo>
                  <a:close/>
                </a:path>
              </a:pathLst>
            </a:custGeom>
            <a:solidFill>
              <a:srgbClr val="40DDC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117882" cy="28315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5400000">
            <a:off x="16328022" y="8212831"/>
            <a:ext cx="2508407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41AB63"/>
                </a:solidFill>
                <a:latin typeface="Nourd"/>
                <a:ea typeface="Nourd"/>
                <a:cs typeface="Nourd"/>
                <a:sym typeface="Nourd"/>
              </a:rPr>
              <a:t>Organ4Life</a:t>
            </a:r>
          </a:p>
        </p:txBody>
      </p:sp>
      <p:sp>
        <p:nvSpPr>
          <p:cNvPr name="TextBox 6" id="6"/>
          <p:cNvSpPr txBox="true"/>
          <p:nvPr/>
        </p:nvSpPr>
        <p:spPr>
          <a:xfrm rot="5400000">
            <a:off x="16328022" y="1691898"/>
            <a:ext cx="2508407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41AB63"/>
                </a:solidFill>
                <a:latin typeface="Nourd"/>
                <a:ea typeface="Nourd"/>
                <a:cs typeface="Nourd"/>
                <a:sym typeface="Nourd"/>
              </a:rPr>
              <a:t>Doniranje organa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431482" y="741026"/>
            <a:ext cx="8039999" cy="6222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5415"/>
              </a:lnSpc>
            </a:pPr>
            <a:r>
              <a:rPr lang="en-US" sz="2721">
                <a:solidFill>
                  <a:srgbClr val="272727"/>
                </a:solidFill>
                <a:latin typeface="Nourd"/>
                <a:ea typeface="Nourd"/>
                <a:cs typeface="Nourd"/>
                <a:sym typeface="Nourd"/>
              </a:rPr>
              <a:t>Do</a:t>
            </a:r>
            <a:r>
              <a:rPr lang="en-US" sz="2721" strike="noStrike" u="none">
                <a:solidFill>
                  <a:srgbClr val="272727"/>
                </a:solidFill>
                <a:latin typeface="Nourd"/>
                <a:ea typeface="Nourd"/>
                <a:cs typeface="Nourd"/>
                <a:sym typeface="Nourd"/>
              </a:rPr>
              <a:t>niranje organa – čin solidarnosti i humanosti</a:t>
            </a:r>
          </a:p>
        </p:txBody>
      </p:sp>
      <p:grpSp>
        <p:nvGrpSpPr>
          <p:cNvPr name="Group 8" id="8"/>
          <p:cNvGrpSpPr/>
          <p:nvPr/>
        </p:nvGrpSpPr>
        <p:grpSpPr>
          <a:xfrm rot="5400000">
            <a:off x="-2320080" y="2320080"/>
            <a:ext cx="10287000" cy="5646841"/>
            <a:chOff x="0" y="0"/>
            <a:chExt cx="2709333" cy="148723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709333" cy="1487234"/>
            </a:xfrm>
            <a:custGeom>
              <a:avLst/>
              <a:gdLst/>
              <a:ahLst/>
              <a:cxnLst/>
              <a:rect r="r" b="b" t="t" l="l"/>
              <a:pathLst>
                <a:path h="1487234" w="2709333">
                  <a:moveTo>
                    <a:pt x="0" y="0"/>
                  </a:moveTo>
                  <a:lnTo>
                    <a:pt x="2709333" y="0"/>
                  </a:lnTo>
                  <a:lnTo>
                    <a:pt x="2709333" y="1487234"/>
                  </a:lnTo>
                  <a:lnTo>
                    <a:pt x="0" y="1487234"/>
                  </a:lnTo>
                  <a:close/>
                </a:path>
              </a:pathLst>
            </a:custGeom>
            <a:gradFill rotWithShape="true">
              <a:gsLst>
                <a:gs pos="0">
                  <a:srgbClr val="E9E9E9">
                    <a:alpha val="100000"/>
                  </a:srgbClr>
                </a:gs>
                <a:gs pos="50000">
                  <a:srgbClr val="40DDC7">
                    <a:alpha val="100000"/>
                  </a:srgbClr>
                </a:gs>
                <a:gs pos="100000">
                  <a:srgbClr val="55C278">
                    <a:alpha val="100000"/>
                  </a:srgbClr>
                </a:gs>
              </a:gsLst>
              <a:lin ang="5400000"/>
            </a:gradFill>
            <a:ln cap="sq">
              <a:noFill/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28575"/>
              <a:ext cx="2709333" cy="15158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0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7308648" y="7918123"/>
            <a:ext cx="9162834" cy="15782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12560"/>
              </a:lnSpc>
            </a:pPr>
            <a:r>
              <a:rPr lang="en-US" sz="9968" spc="877">
                <a:solidFill>
                  <a:srgbClr val="55C278"/>
                </a:solidFill>
                <a:latin typeface="Jura"/>
                <a:ea typeface="Jura"/>
                <a:cs typeface="Jura"/>
                <a:sym typeface="Jura"/>
              </a:rPr>
              <a:t>ZAKLJUČAK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019675" y="1407740"/>
            <a:ext cx="8451807" cy="6222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5415"/>
              </a:lnSpc>
            </a:pPr>
            <a:r>
              <a:rPr lang="en-US" sz="2721">
                <a:solidFill>
                  <a:srgbClr val="272727"/>
                </a:solidFill>
                <a:latin typeface="Nourd"/>
                <a:ea typeface="Nourd"/>
                <a:cs typeface="Nourd"/>
                <a:sym typeface="Nourd"/>
              </a:rPr>
              <a:t>Bos</a:t>
            </a:r>
            <a:r>
              <a:rPr lang="en-US" sz="2721" strike="noStrike" u="none">
                <a:solidFill>
                  <a:srgbClr val="272727"/>
                </a:solidFill>
                <a:latin typeface="Nourd"/>
                <a:ea typeface="Nourd"/>
                <a:cs typeface="Nourd"/>
                <a:sym typeface="Nourd"/>
              </a:rPr>
              <a:t>na i Hercegovina posjeduje potencijal za napredak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019675" y="2077663"/>
            <a:ext cx="8451807" cy="13361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5614"/>
              </a:lnSpc>
            </a:pPr>
            <a:r>
              <a:rPr lang="en-US" sz="2821">
                <a:solidFill>
                  <a:srgbClr val="272727"/>
                </a:solidFill>
                <a:latin typeface="Nourd"/>
                <a:ea typeface="Nourd"/>
                <a:cs typeface="Nourd"/>
                <a:sym typeface="Nourd"/>
              </a:rPr>
              <a:t>Spašav</a:t>
            </a:r>
            <a:r>
              <a:rPr lang="en-US" sz="2821" strike="noStrike" u="none">
                <a:solidFill>
                  <a:srgbClr val="272727"/>
                </a:solidFill>
                <a:latin typeface="Nourd"/>
                <a:ea typeface="Nourd"/>
                <a:cs typeface="Nourd"/>
                <a:sym typeface="Nourd"/>
              </a:rPr>
              <a:t>anje života i poboljšanje kvalitete života osoba koji čekaju na svoj organ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019675" y="3461454"/>
            <a:ext cx="8451807" cy="13361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5614"/>
              </a:lnSpc>
            </a:pPr>
            <a:r>
              <a:rPr lang="en-US" sz="2821">
                <a:solidFill>
                  <a:srgbClr val="272727"/>
                </a:solidFill>
                <a:latin typeface="Nourd"/>
                <a:ea typeface="Nourd"/>
                <a:cs typeface="Nourd"/>
                <a:sym typeface="Nourd"/>
              </a:rPr>
              <a:t>Un</a:t>
            </a:r>
            <a:r>
              <a:rPr lang="en-US" sz="2821" strike="noStrike" u="none">
                <a:solidFill>
                  <a:srgbClr val="272727"/>
                </a:solidFill>
                <a:latin typeface="Nourd"/>
                <a:ea typeface="Nourd"/>
                <a:cs typeface="Nourd"/>
                <a:sym typeface="Nourd"/>
              </a:rPr>
              <a:t>apređenje stručnosti zdravstvenih radnika prateći tehnologiju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019675" y="4845245"/>
            <a:ext cx="8451807" cy="27458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5614"/>
              </a:lnSpc>
            </a:pPr>
            <a:r>
              <a:rPr lang="en-US" sz="2821">
                <a:solidFill>
                  <a:srgbClr val="272727"/>
                </a:solidFill>
                <a:latin typeface="Nourd"/>
                <a:ea typeface="Nourd"/>
                <a:cs typeface="Nourd"/>
                <a:sym typeface="Nourd"/>
              </a:rPr>
              <a:t>Usklađivanje s</a:t>
            </a:r>
            <a:r>
              <a:rPr lang="en-US" sz="2821" strike="noStrike" u="none">
                <a:solidFill>
                  <a:srgbClr val="272727"/>
                </a:solidFill>
                <a:latin typeface="Nourd"/>
                <a:ea typeface="Nourd"/>
                <a:cs typeface="Nourd"/>
                <a:sym typeface="Nourd"/>
              </a:rPr>
              <a:t>a savremenim evropskim i svjetskim praksama, čime bi kredibilitet zdravstvenog sistema u Bosni i Hercegovini bio na međunarodnom nivou</a:t>
            </a:r>
          </a:p>
          <a:p>
            <a:pPr algn="r" marL="0" indent="0" lvl="0">
              <a:lnSpc>
                <a:spcPts val="5614"/>
              </a:lnSpc>
            </a:pP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9E9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962785" y="4659957"/>
            <a:ext cx="20213570" cy="5627043"/>
            <a:chOff x="0" y="0"/>
            <a:chExt cx="5323739" cy="148202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323739" cy="1482020"/>
            </a:xfrm>
            <a:custGeom>
              <a:avLst/>
              <a:gdLst/>
              <a:ahLst/>
              <a:cxnLst/>
              <a:rect r="r" b="b" t="t" l="l"/>
              <a:pathLst>
                <a:path h="1482020" w="5323739">
                  <a:moveTo>
                    <a:pt x="0" y="0"/>
                  </a:moveTo>
                  <a:lnTo>
                    <a:pt x="5323739" y="0"/>
                  </a:lnTo>
                  <a:lnTo>
                    <a:pt x="5323739" y="1482020"/>
                  </a:lnTo>
                  <a:lnTo>
                    <a:pt x="0" y="1482020"/>
                  </a:lnTo>
                  <a:close/>
                </a:path>
              </a:pathLst>
            </a:custGeom>
            <a:solidFill>
              <a:srgbClr val="55C278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95250"/>
              <a:ext cx="5323739" cy="15772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657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0" y="1833361"/>
            <a:ext cx="18288000" cy="3017754"/>
            <a:chOff x="0" y="0"/>
            <a:chExt cx="4816593" cy="794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816592" cy="794799"/>
            </a:xfrm>
            <a:custGeom>
              <a:avLst/>
              <a:gdLst/>
              <a:ahLst/>
              <a:cxnLst/>
              <a:rect r="r" b="b" t="t" l="l"/>
              <a:pathLst>
                <a:path h="794799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794799"/>
                  </a:lnTo>
                  <a:lnTo>
                    <a:pt x="0" y="794799"/>
                  </a:lnTo>
                  <a:close/>
                </a:path>
              </a:pathLst>
            </a:custGeom>
            <a:gradFill rotWithShape="true">
              <a:gsLst>
                <a:gs pos="0">
                  <a:srgbClr val="E9E9E9">
                    <a:alpha val="100000"/>
                  </a:srgbClr>
                </a:gs>
                <a:gs pos="50000">
                  <a:srgbClr val="40DDC7">
                    <a:alpha val="100000"/>
                  </a:srgbClr>
                </a:gs>
                <a:gs pos="100000">
                  <a:srgbClr val="55C278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28575"/>
              <a:ext cx="4816593" cy="823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0" y="0"/>
            <a:ext cx="18288000" cy="4851116"/>
            <a:chOff x="0" y="0"/>
            <a:chExt cx="24384000" cy="6468154"/>
          </a:xfrm>
        </p:grpSpPr>
        <p:pic>
          <p:nvPicPr>
            <p:cNvPr name="Picture 9" id="9"/>
            <p:cNvPicPr>
              <a:picLocks noChangeAspect="true"/>
            </p:cNvPicPr>
            <p:nvPr/>
          </p:nvPicPr>
          <p:blipFill>
            <a:blip r:embed="rId2"/>
            <a:srcRect l="0" t="19318" r="0" b="40892"/>
            <a:stretch>
              <a:fillRect/>
            </a:stretch>
          </p:blipFill>
          <p:spPr>
            <a:xfrm flipH="false" flipV="false">
              <a:off x="0" y="0"/>
              <a:ext cx="24384000" cy="6468154"/>
            </a:xfrm>
            <a:prstGeom prst="rect">
              <a:avLst/>
            </a:prstGeom>
          </p:spPr>
        </p:pic>
      </p:grpSp>
      <p:sp>
        <p:nvSpPr>
          <p:cNvPr name="TextBox 10" id="10"/>
          <p:cNvSpPr txBox="true"/>
          <p:nvPr/>
        </p:nvSpPr>
        <p:spPr>
          <a:xfrm rot="0">
            <a:off x="292313" y="3943761"/>
            <a:ext cx="2394875" cy="17583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4037"/>
              </a:lnSpc>
              <a:spcBef>
                <a:spcPct val="0"/>
              </a:spcBef>
            </a:pPr>
            <a:r>
              <a:rPr lang="en-US" b="true" sz="10797" spc="2170" strike="noStrike" u="none">
                <a:solidFill>
                  <a:srgbClr val="FFFFFF"/>
                </a:solidFill>
                <a:latin typeface="Jura Bold"/>
                <a:ea typeface="Jura Bold"/>
                <a:cs typeface="Jura Bold"/>
                <a:sym typeface="Jura Bold"/>
              </a:rPr>
              <a:t>01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964165" y="4349939"/>
            <a:ext cx="4968776" cy="8949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72"/>
              </a:lnSpc>
              <a:spcBef>
                <a:spcPct val="0"/>
              </a:spcBef>
            </a:pPr>
            <a:r>
              <a:rPr lang="en-US" sz="5266">
                <a:solidFill>
                  <a:srgbClr val="272727"/>
                </a:solidFill>
                <a:latin typeface="Nourd"/>
                <a:ea typeface="Nourd"/>
                <a:cs typeface="Nourd"/>
                <a:sym typeface="Nourd"/>
              </a:rPr>
              <a:t>Važnost teme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67438" y="6155480"/>
            <a:ext cx="2730052" cy="17583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4037"/>
              </a:lnSpc>
              <a:spcBef>
                <a:spcPct val="0"/>
              </a:spcBef>
            </a:pPr>
            <a:r>
              <a:rPr lang="en-US" b="true" sz="10797" spc="1263" strike="noStrike" u="none">
                <a:solidFill>
                  <a:srgbClr val="FFFFFF"/>
                </a:solidFill>
                <a:latin typeface="Jura Bold"/>
                <a:ea typeface="Jura Bold"/>
                <a:cs typeface="Jura Bold"/>
                <a:sym typeface="Jura Bold"/>
              </a:rPr>
              <a:t>02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964165" y="6637858"/>
            <a:ext cx="6476777" cy="8949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72"/>
              </a:lnSpc>
              <a:spcBef>
                <a:spcPct val="0"/>
              </a:spcBef>
            </a:pPr>
            <a:r>
              <a:rPr lang="en-US" sz="5266">
                <a:solidFill>
                  <a:srgbClr val="272727"/>
                </a:solidFill>
                <a:latin typeface="Nourd"/>
                <a:ea typeface="Nourd"/>
                <a:cs typeface="Nourd"/>
                <a:sym typeface="Nourd"/>
              </a:rPr>
              <a:t>Doniranje organa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588729" y="3943761"/>
            <a:ext cx="2976581" cy="17583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4037"/>
              </a:lnSpc>
              <a:spcBef>
                <a:spcPct val="0"/>
              </a:spcBef>
            </a:pPr>
            <a:r>
              <a:rPr lang="en-US" b="true" sz="10797" spc="777" strike="noStrike" u="none">
                <a:solidFill>
                  <a:srgbClr val="FFFFFF"/>
                </a:solidFill>
                <a:latin typeface="Jura Bold"/>
                <a:ea typeface="Jura Bold"/>
                <a:cs typeface="Jura Bold"/>
                <a:sym typeface="Jura Bold"/>
              </a:rPr>
              <a:t>03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470061" y="3962811"/>
            <a:ext cx="6650501" cy="18283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72"/>
              </a:lnSpc>
            </a:pPr>
            <a:r>
              <a:rPr lang="en-US" sz="5266">
                <a:solidFill>
                  <a:srgbClr val="272727"/>
                </a:solidFill>
                <a:latin typeface="Nourd"/>
                <a:ea typeface="Nourd"/>
                <a:cs typeface="Nourd"/>
                <a:sym typeface="Nourd"/>
              </a:rPr>
              <a:t>Zakonski okviri u Bosni i Hercegovini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741129" y="6155480"/>
            <a:ext cx="2700427" cy="17583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4037"/>
              </a:lnSpc>
              <a:spcBef>
                <a:spcPct val="0"/>
              </a:spcBef>
            </a:pPr>
            <a:r>
              <a:rPr lang="en-US" b="true" sz="10797" spc="777" strike="noStrike" u="none">
                <a:solidFill>
                  <a:srgbClr val="FFFFFF"/>
                </a:solidFill>
                <a:latin typeface="Jura Bold"/>
                <a:ea typeface="Jura Bold"/>
                <a:cs typeface="Jura Bold"/>
                <a:sym typeface="Jura Bold"/>
              </a:rPr>
              <a:t>04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1565311" y="6286500"/>
            <a:ext cx="5763925" cy="18283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72"/>
              </a:lnSpc>
              <a:spcBef>
                <a:spcPct val="0"/>
              </a:spcBef>
            </a:pPr>
            <a:r>
              <a:rPr lang="en-US" sz="5266">
                <a:solidFill>
                  <a:srgbClr val="272727"/>
                </a:solidFill>
                <a:latin typeface="Nourd"/>
                <a:ea typeface="Nourd"/>
                <a:cs typeface="Nourd"/>
                <a:sym typeface="Nourd"/>
              </a:rPr>
              <a:t>Istraživanja u Bosni i Hercegovini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4849947" y="8000589"/>
            <a:ext cx="2700427" cy="17583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4037"/>
              </a:lnSpc>
              <a:spcBef>
                <a:spcPct val="0"/>
              </a:spcBef>
            </a:pPr>
            <a:r>
              <a:rPr lang="en-US" b="true" sz="10797" spc="777" strike="noStrike" u="none">
                <a:solidFill>
                  <a:srgbClr val="FFFFFF"/>
                </a:solidFill>
                <a:latin typeface="Jura Bold"/>
                <a:ea typeface="Jura Bold"/>
                <a:cs typeface="Jura Bold"/>
                <a:sym typeface="Jura Bold"/>
              </a:rPr>
              <a:t>05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7674128" y="8486364"/>
            <a:ext cx="6773145" cy="8949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72"/>
              </a:lnSpc>
              <a:spcBef>
                <a:spcPct val="0"/>
              </a:spcBef>
            </a:pPr>
            <a:r>
              <a:rPr lang="en-US" sz="5266">
                <a:solidFill>
                  <a:srgbClr val="272727"/>
                </a:solidFill>
                <a:latin typeface="Nourd"/>
                <a:ea typeface="Nourd"/>
                <a:cs typeface="Nourd"/>
                <a:sym typeface="Nourd"/>
              </a:rPr>
              <a:t>Digitalizacija procesa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55C278">
                <a:alpha val="100000"/>
              </a:srgbClr>
            </a:gs>
            <a:gs pos="33333">
              <a:srgbClr val="56C178">
                <a:alpha val="100000"/>
              </a:srgbClr>
            </a:gs>
            <a:gs pos="66667">
              <a:srgbClr val="40DDC7">
                <a:alpha val="100000"/>
              </a:srgbClr>
            </a:gs>
            <a:gs pos="100000">
              <a:srgbClr val="E9E9E9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1879098" y="6349802"/>
            <a:ext cx="17543140" cy="2274306"/>
            <a:chOff x="0" y="0"/>
            <a:chExt cx="3134816" cy="406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134816" cy="406400"/>
            </a:xfrm>
            <a:custGeom>
              <a:avLst/>
              <a:gdLst/>
              <a:ahLst/>
              <a:cxnLst/>
              <a:rect r="r" b="b" t="t" l="l"/>
              <a:pathLst>
                <a:path h="406400" w="3134816">
                  <a:moveTo>
                    <a:pt x="2931616" y="0"/>
                  </a:moveTo>
                  <a:cubicBezTo>
                    <a:pt x="3043840" y="0"/>
                    <a:pt x="3134816" y="90976"/>
                    <a:pt x="3134816" y="203200"/>
                  </a:cubicBezTo>
                  <a:cubicBezTo>
                    <a:pt x="3134816" y="315424"/>
                    <a:pt x="3043840" y="406400"/>
                    <a:pt x="2931616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55C278">
                    <a:alpha val="100000"/>
                  </a:srgbClr>
                </a:gs>
                <a:gs pos="100000">
                  <a:srgbClr val="41DDC7">
                    <a:alpha val="100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3134816" cy="434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00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-196747" y="828054"/>
            <a:ext cx="5238750" cy="4114800"/>
          </a:xfrm>
          <a:custGeom>
            <a:avLst/>
            <a:gdLst/>
            <a:ahLst/>
            <a:cxnLst/>
            <a:rect r="r" b="b" t="t" l="l"/>
            <a:pathLst>
              <a:path h="4114800" w="5238750">
                <a:moveTo>
                  <a:pt x="0" y="0"/>
                </a:moveTo>
                <a:lnTo>
                  <a:pt x="5238750" y="0"/>
                </a:lnTo>
                <a:lnTo>
                  <a:pt x="523875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049250" y="828054"/>
            <a:ext cx="5238750" cy="4114800"/>
          </a:xfrm>
          <a:custGeom>
            <a:avLst/>
            <a:gdLst/>
            <a:ahLst/>
            <a:cxnLst/>
            <a:rect r="r" b="b" t="t" l="l"/>
            <a:pathLst>
              <a:path h="4114800" w="5238750">
                <a:moveTo>
                  <a:pt x="0" y="0"/>
                </a:moveTo>
                <a:lnTo>
                  <a:pt x="5238750" y="0"/>
                </a:lnTo>
                <a:lnTo>
                  <a:pt x="523875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6006555" y="1238250"/>
            <a:ext cx="6274890" cy="40987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686"/>
              </a:lnSpc>
            </a:pPr>
            <a:r>
              <a:rPr lang="en-US" sz="28291" spc="6026" strike="noStrike" u="none">
                <a:solidFill>
                  <a:srgbClr val="FFFFFF"/>
                </a:solidFill>
                <a:latin typeface="Jura"/>
                <a:ea typeface="Jura"/>
                <a:cs typeface="Jura"/>
                <a:sym typeface="Jura"/>
              </a:rPr>
              <a:t>01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422628" y="6174885"/>
            <a:ext cx="15124763" cy="22511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18087"/>
              </a:lnSpc>
              <a:spcBef>
                <a:spcPct val="0"/>
              </a:spcBef>
            </a:pPr>
            <a:r>
              <a:rPr lang="en-US" sz="13913" spc="1224">
                <a:solidFill>
                  <a:srgbClr val="FFFFFF"/>
                </a:solidFill>
                <a:latin typeface="Jura"/>
                <a:ea typeface="Jura"/>
                <a:cs typeface="Jura"/>
                <a:sym typeface="Jura"/>
              </a:rPr>
              <a:t>VAŽNOST TEME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9E9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10352927" y="2351927"/>
            <a:ext cx="10287000" cy="5583145"/>
            <a:chOff x="0" y="0"/>
            <a:chExt cx="2709333" cy="147045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709333" cy="1470458"/>
            </a:xfrm>
            <a:custGeom>
              <a:avLst/>
              <a:gdLst/>
              <a:ahLst/>
              <a:cxnLst/>
              <a:rect r="r" b="b" t="t" l="l"/>
              <a:pathLst>
                <a:path h="1470458" w="2709333">
                  <a:moveTo>
                    <a:pt x="0" y="0"/>
                  </a:moveTo>
                  <a:lnTo>
                    <a:pt x="2709333" y="0"/>
                  </a:lnTo>
                  <a:lnTo>
                    <a:pt x="2709333" y="1470458"/>
                  </a:lnTo>
                  <a:lnTo>
                    <a:pt x="0" y="1470458"/>
                  </a:lnTo>
                  <a:close/>
                </a:path>
              </a:pathLst>
            </a:custGeom>
            <a:gradFill rotWithShape="true">
              <a:gsLst>
                <a:gs pos="0">
                  <a:srgbClr val="E9E9E9">
                    <a:alpha val="100000"/>
                  </a:srgbClr>
                </a:gs>
                <a:gs pos="50000">
                  <a:srgbClr val="40DDC7">
                    <a:alpha val="100000"/>
                  </a:srgbClr>
                </a:gs>
                <a:gs pos="100000">
                  <a:srgbClr val="55C278">
                    <a:alpha val="100000"/>
                  </a:srgbClr>
                </a:gs>
              </a:gsLst>
              <a:lin ang="5400000"/>
            </a:gra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2709333" cy="149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0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0" y="2683393"/>
            <a:ext cx="13473856" cy="7603607"/>
            <a:chOff x="0" y="0"/>
            <a:chExt cx="17965141" cy="10138142"/>
          </a:xfrm>
        </p:grpSpPr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2"/>
            <a:srcRect l="826" t="10355" r="7466" b="12015"/>
            <a:stretch>
              <a:fillRect/>
            </a:stretch>
          </p:blipFill>
          <p:spPr>
            <a:xfrm flipH="false" flipV="false">
              <a:off x="0" y="0"/>
              <a:ext cx="17965141" cy="10138142"/>
            </a:xfrm>
            <a:prstGeom prst="rect">
              <a:avLst/>
            </a:prstGeom>
          </p:spPr>
        </p:pic>
      </p:grpSp>
      <p:sp>
        <p:nvSpPr>
          <p:cNvPr name="TextBox 7" id="7"/>
          <p:cNvSpPr txBox="true"/>
          <p:nvPr/>
        </p:nvSpPr>
        <p:spPr>
          <a:xfrm rot="0">
            <a:off x="838200" y="1224425"/>
            <a:ext cx="16421100" cy="15732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2506"/>
              </a:lnSpc>
              <a:spcBef>
                <a:spcPct val="0"/>
              </a:spcBef>
            </a:pPr>
            <a:r>
              <a:rPr lang="en-US" sz="9620" spc="846">
                <a:solidFill>
                  <a:srgbClr val="55C278"/>
                </a:solidFill>
                <a:latin typeface="Jura"/>
                <a:ea typeface="Jura"/>
                <a:cs typeface="Jura"/>
                <a:sym typeface="Jura"/>
              </a:rPr>
              <a:t>ZAŠ</a:t>
            </a:r>
            <a:r>
              <a:rPr lang="en-US" sz="9620" spc="846" strike="noStrike" u="none">
                <a:solidFill>
                  <a:srgbClr val="55C278"/>
                </a:solidFill>
                <a:latin typeface="Jura"/>
                <a:ea typeface="Jura"/>
                <a:cs typeface="Jura"/>
                <a:sym typeface="Jura"/>
              </a:rPr>
              <a:t>TO JE TEMA VAŽNA?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999651" y="5391690"/>
            <a:ext cx="4558762" cy="27814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643"/>
              </a:lnSpc>
            </a:pPr>
            <a:r>
              <a:rPr lang="en-US" sz="2699">
                <a:solidFill>
                  <a:srgbClr val="272727"/>
                </a:solidFill>
                <a:latin typeface="Nourd"/>
                <a:ea typeface="Nourd"/>
                <a:cs typeface="Nourd"/>
                <a:sym typeface="Nourd"/>
              </a:rPr>
              <a:t>•Mali broj donora</a:t>
            </a:r>
          </a:p>
          <a:p>
            <a:pPr algn="just">
              <a:lnSpc>
                <a:spcPts val="4643"/>
              </a:lnSpc>
            </a:pPr>
            <a:r>
              <a:rPr lang="en-US" sz="2699">
                <a:solidFill>
                  <a:srgbClr val="272727"/>
                </a:solidFill>
                <a:latin typeface="Nourd"/>
                <a:ea typeface="Nourd"/>
                <a:cs typeface="Nourd"/>
                <a:sym typeface="Nourd"/>
              </a:rPr>
              <a:t>•Nedovoljno informacija</a:t>
            </a:r>
          </a:p>
          <a:p>
            <a:pPr algn="just">
              <a:lnSpc>
                <a:spcPts val="4643"/>
              </a:lnSpc>
            </a:pPr>
            <a:r>
              <a:rPr lang="en-US" sz="2699">
                <a:solidFill>
                  <a:srgbClr val="272727"/>
                </a:solidFill>
                <a:latin typeface="Nourd"/>
                <a:ea typeface="Nourd"/>
                <a:cs typeface="Nourd"/>
                <a:sym typeface="Nourd"/>
              </a:rPr>
              <a:t>•Dezinfomacije</a:t>
            </a:r>
          </a:p>
          <a:p>
            <a:pPr algn="just">
              <a:lnSpc>
                <a:spcPts val="4643"/>
              </a:lnSpc>
            </a:pPr>
            <a:r>
              <a:rPr lang="en-US" sz="2699">
                <a:solidFill>
                  <a:srgbClr val="272727"/>
                </a:solidFill>
                <a:latin typeface="Nourd"/>
                <a:ea typeface="Nourd"/>
                <a:cs typeface="Nourd"/>
                <a:sym typeface="Nourd"/>
              </a:rPr>
              <a:t>•Slaba digitalizacija</a:t>
            </a:r>
          </a:p>
          <a:p>
            <a:pPr algn="r">
              <a:lnSpc>
                <a:spcPts val="3784"/>
              </a:lnSpc>
            </a:pPr>
            <a:r>
              <a:rPr lang="en-US" sz="2200">
                <a:solidFill>
                  <a:srgbClr val="272727"/>
                </a:solidFill>
                <a:latin typeface="Nourd"/>
                <a:ea typeface="Nourd"/>
                <a:cs typeface="Nourd"/>
                <a:sym typeface="Nourd"/>
              </a:rPr>
              <a:t>.</a:t>
            </a:r>
          </a:p>
        </p:txBody>
      </p:sp>
      <p:sp>
        <p:nvSpPr>
          <p:cNvPr name="TextBox 9" id="9"/>
          <p:cNvSpPr txBox="true"/>
          <p:nvPr/>
        </p:nvSpPr>
        <p:spPr>
          <a:xfrm rot="5400000">
            <a:off x="16328022" y="1692314"/>
            <a:ext cx="2508407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E9E9E9"/>
                </a:solidFill>
                <a:latin typeface="Nourd"/>
                <a:ea typeface="Nourd"/>
                <a:cs typeface="Nourd"/>
                <a:sym typeface="Nourd"/>
              </a:rPr>
              <a:t>Brand Guideline</a:t>
            </a:r>
          </a:p>
        </p:txBody>
      </p:sp>
      <p:sp>
        <p:nvSpPr>
          <p:cNvPr name="TextBox 10" id="10"/>
          <p:cNvSpPr txBox="true"/>
          <p:nvPr/>
        </p:nvSpPr>
        <p:spPr>
          <a:xfrm rot="5400000">
            <a:off x="16328022" y="4436538"/>
            <a:ext cx="2508407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E9E9E9"/>
                </a:solidFill>
                <a:latin typeface="Nourd"/>
                <a:ea typeface="Nourd"/>
                <a:cs typeface="Nourd"/>
                <a:sym typeface="Nourd"/>
              </a:rPr>
              <a:t>Company Name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-292870" y="-177725"/>
            <a:ext cx="447582" cy="10642450"/>
            <a:chOff x="0" y="0"/>
            <a:chExt cx="117882" cy="280295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17882" cy="2802950"/>
            </a:xfrm>
            <a:custGeom>
              <a:avLst/>
              <a:gdLst/>
              <a:ahLst/>
              <a:cxnLst/>
              <a:rect r="r" b="b" t="t" l="l"/>
              <a:pathLst>
                <a:path h="2802950" w="117882">
                  <a:moveTo>
                    <a:pt x="0" y="0"/>
                  </a:moveTo>
                  <a:lnTo>
                    <a:pt x="117882" y="0"/>
                  </a:lnTo>
                  <a:lnTo>
                    <a:pt x="117882" y="2802950"/>
                  </a:lnTo>
                  <a:lnTo>
                    <a:pt x="0" y="2802950"/>
                  </a:lnTo>
                  <a:close/>
                </a:path>
              </a:pathLst>
            </a:custGeom>
            <a:gradFill rotWithShape="true">
              <a:gsLst>
                <a:gs pos="0">
                  <a:srgbClr val="55C278">
                    <a:alpha val="100000"/>
                  </a:srgbClr>
                </a:gs>
                <a:gs pos="100000">
                  <a:srgbClr val="FDFF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28575"/>
              <a:ext cx="117882" cy="28315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12999651" y="8268367"/>
            <a:ext cx="4558762" cy="17076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643"/>
              </a:lnSpc>
            </a:pPr>
            <a:r>
              <a:rPr lang="en-US" sz="2699">
                <a:solidFill>
                  <a:srgbClr val="272727"/>
                </a:solidFill>
                <a:latin typeface="Nourd"/>
                <a:ea typeface="Nourd"/>
                <a:cs typeface="Nourd"/>
                <a:sym typeface="Nourd"/>
              </a:rPr>
              <a:t>•Cilj rada: prikaz m</a:t>
            </a:r>
            <a:r>
              <a:rPr lang="en-US" sz="2699">
                <a:solidFill>
                  <a:srgbClr val="272727"/>
                </a:solidFill>
                <a:latin typeface="Nourd"/>
                <a:ea typeface="Nourd"/>
                <a:cs typeface="Nourd"/>
                <a:sym typeface="Nourd"/>
              </a:rPr>
              <a:t>ogućnosti unapređenja sistema kroz digitalnu platformu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55C278">
                <a:alpha val="100000"/>
              </a:srgbClr>
            </a:gs>
            <a:gs pos="33333">
              <a:srgbClr val="56C178">
                <a:alpha val="100000"/>
              </a:srgbClr>
            </a:gs>
            <a:gs pos="66667">
              <a:srgbClr val="40DDC7">
                <a:alpha val="100000"/>
              </a:srgbClr>
            </a:gs>
            <a:gs pos="100000">
              <a:srgbClr val="E9E9E9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1879098" y="6349802"/>
            <a:ext cx="17543140" cy="2274306"/>
            <a:chOff x="0" y="0"/>
            <a:chExt cx="3134816" cy="406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134816" cy="406400"/>
            </a:xfrm>
            <a:custGeom>
              <a:avLst/>
              <a:gdLst/>
              <a:ahLst/>
              <a:cxnLst/>
              <a:rect r="r" b="b" t="t" l="l"/>
              <a:pathLst>
                <a:path h="406400" w="3134816">
                  <a:moveTo>
                    <a:pt x="2931616" y="0"/>
                  </a:moveTo>
                  <a:cubicBezTo>
                    <a:pt x="3043840" y="0"/>
                    <a:pt x="3134816" y="90976"/>
                    <a:pt x="3134816" y="203200"/>
                  </a:cubicBezTo>
                  <a:cubicBezTo>
                    <a:pt x="3134816" y="315424"/>
                    <a:pt x="3043840" y="406400"/>
                    <a:pt x="2931616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55C278">
                    <a:alpha val="100000"/>
                  </a:srgbClr>
                </a:gs>
                <a:gs pos="100000">
                  <a:srgbClr val="41DDC7">
                    <a:alpha val="100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3134816" cy="434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0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2632847" y="6559542"/>
            <a:ext cx="14924069" cy="17405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13910"/>
              </a:lnSpc>
              <a:spcBef>
                <a:spcPct val="0"/>
              </a:spcBef>
            </a:pPr>
            <a:r>
              <a:rPr lang="en-US" sz="10700" spc="941">
                <a:solidFill>
                  <a:srgbClr val="FFFFFF"/>
                </a:solidFill>
                <a:latin typeface="Jura"/>
                <a:ea typeface="Jura"/>
                <a:cs typeface="Jura"/>
                <a:sym typeface="Jura"/>
              </a:rPr>
              <a:t>DONIRANJE ORGANA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-196747" y="828054"/>
            <a:ext cx="5238750" cy="4114800"/>
          </a:xfrm>
          <a:custGeom>
            <a:avLst/>
            <a:gdLst/>
            <a:ahLst/>
            <a:cxnLst/>
            <a:rect r="r" b="b" t="t" l="l"/>
            <a:pathLst>
              <a:path h="4114800" w="5238750">
                <a:moveTo>
                  <a:pt x="0" y="0"/>
                </a:moveTo>
                <a:lnTo>
                  <a:pt x="5238750" y="0"/>
                </a:lnTo>
                <a:lnTo>
                  <a:pt x="523875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049250" y="828054"/>
            <a:ext cx="5238750" cy="4114800"/>
          </a:xfrm>
          <a:custGeom>
            <a:avLst/>
            <a:gdLst/>
            <a:ahLst/>
            <a:cxnLst/>
            <a:rect r="r" b="b" t="t" l="l"/>
            <a:pathLst>
              <a:path h="4114800" w="5238750">
                <a:moveTo>
                  <a:pt x="0" y="0"/>
                </a:moveTo>
                <a:lnTo>
                  <a:pt x="5238750" y="0"/>
                </a:lnTo>
                <a:lnTo>
                  <a:pt x="523875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6006555" y="1238250"/>
            <a:ext cx="6274890" cy="40987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686"/>
              </a:lnSpc>
            </a:pPr>
            <a:r>
              <a:rPr lang="en-US" sz="28291" spc="6026" strike="noStrike" u="none">
                <a:solidFill>
                  <a:srgbClr val="FFFFFF"/>
                </a:solidFill>
                <a:latin typeface="Jura"/>
                <a:ea typeface="Jura"/>
                <a:cs typeface="Jura"/>
                <a:sym typeface="Jura"/>
              </a:rPr>
              <a:t>02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9E9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80028" y="2285675"/>
            <a:ext cx="6235215" cy="6235215"/>
          </a:xfrm>
          <a:custGeom>
            <a:avLst/>
            <a:gdLst/>
            <a:ahLst/>
            <a:cxnLst/>
            <a:rect r="r" b="b" t="t" l="l"/>
            <a:pathLst>
              <a:path h="6235215" w="6235215">
                <a:moveTo>
                  <a:pt x="0" y="0"/>
                </a:moveTo>
                <a:lnTo>
                  <a:pt x="6235215" y="0"/>
                </a:lnTo>
                <a:lnTo>
                  <a:pt x="6235215" y="6235215"/>
                </a:lnTo>
                <a:lnTo>
                  <a:pt x="0" y="62352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80028" y="2285675"/>
            <a:ext cx="6235215" cy="6235215"/>
          </a:xfrm>
          <a:custGeom>
            <a:avLst/>
            <a:gdLst/>
            <a:ahLst/>
            <a:cxnLst/>
            <a:rect r="r" b="b" t="t" l="l"/>
            <a:pathLst>
              <a:path h="6235215" w="6235215">
                <a:moveTo>
                  <a:pt x="0" y="0"/>
                </a:moveTo>
                <a:lnTo>
                  <a:pt x="6235215" y="0"/>
                </a:lnTo>
                <a:lnTo>
                  <a:pt x="6235215" y="6235215"/>
                </a:lnTo>
                <a:lnTo>
                  <a:pt x="0" y="62352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2486" y="2285675"/>
            <a:ext cx="6235215" cy="6235215"/>
          </a:xfrm>
          <a:custGeom>
            <a:avLst/>
            <a:gdLst/>
            <a:ahLst/>
            <a:cxnLst/>
            <a:rect r="r" b="b" t="t" l="l"/>
            <a:pathLst>
              <a:path h="6235215" w="6235215">
                <a:moveTo>
                  <a:pt x="0" y="0"/>
                </a:moveTo>
                <a:lnTo>
                  <a:pt x="6235215" y="0"/>
                </a:lnTo>
                <a:lnTo>
                  <a:pt x="6235215" y="6235215"/>
                </a:lnTo>
                <a:lnTo>
                  <a:pt x="0" y="62352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0282486" y="2285675"/>
            <a:ext cx="6235215" cy="6235215"/>
          </a:xfrm>
          <a:custGeom>
            <a:avLst/>
            <a:gdLst/>
            <a:ahLst/>
            <a:cxnLst/>
            <a:rect r="r" b="b" t="t" l="l"/>
            <a:pathLst>
              <a:path h="6235215" w="6235215">
                <a:moveTo>
                  <a:pt x="0" y="0"/>
                </a:moveTo>
                <a:lnTo>
                  <a:pt x="6235215" y="0"/>
                </a:lnTo>
                <a:lnTo>
                  <a:pt x="6235215" y="6235215"/>
                </a:lnTo>
                <a:lnTo>
                  <a:pt x="0" y="623521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3596161" y="4731063"/>
            <a:ext cx="2563170" cy="2418700"/>
          </a:xfrm>
          <a:custGeom>
            <a:avLst/>
            <a:gdLst/>
            <a:ahLst/>
            <a:cxnLst/>
            <a:rect r="r" b="b" t="t" l="l"/>
            <a:pathLst>
              <a:path h="2418700" w="2563170">
                <a:moveTo>
                  <a:pt x="0" y="0"/>
                </a:moveTo>
                <a:lnTo>
                  <a:pt x="2563169" y="0"/>
                </a:lnTo>
                <a:lnTo>
                  <a:pt x="2563169" y="2418700"/>
                </a:lnTo>
                <a:lnTo>
                  <a:pt x="0" y="24187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2377898" y="4644306"/>
            <a:ext cx="2463491" cy="2418700"/>
          </a:xfrm>
          <a:custGeom>
            <a:avLst/>
            <a:gdLst/>
            <a:ahLst/>
            <a:cxnLst/>
            <a:rect r="r" b="b" t="t" l="l"/>
            <a:pathLst>
              <a:path h="2418700" w="2463491">
                <a:moveTo>
                  <a:pt x="0" y="0"/>
                </a:moveTo>
                <a:lnTo>
                  <a:pt x="2463491" y="0"/>
                </a:lnTo>
                <a:lnTo>
                  <a:pt x="2463491" y="2418700"/>
                </a:lnTo>
                <a:lnTo>
                  <a:pt x="0" y="24187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8" id="8"/>
          <p:cNvGrpSpPr/>
          <p:nvPr/>
        </p:nvGrpSpPr>
        <p:grpSpPr>
          <a:xfrm rot="0">
            <a:off x="18133289" y="-177725"/>
            <a:ext cx="447582" cy="10642450"/>
            <a:chOff x="0" y="0"/>
            <a:chExt cx="117882" cy="280295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17882" cy="2802950"/>
            </a:xfrm>
            <a:custGeom>
              <a:avLst/>
              <a:gdLst/>
              <a:ahLst/>
              <a:cxnLst/>
              <a:rect r="r" b="b" t="t" l="l"/>
              <a:pathLst>
                <a:path h="2802950" w="117882">
                  <a:moveTo>
                    <a:pt x="0" y="0"/>
                  </a:moveTo>
                  <a:lnTo>
                    <a:pt x="117882" y="0"/>
                  </a:lnTo>
                  <a:lnTo>
                    <a:pt x="117882" y="2802950"/>
                  </a:lnTo>
                  <a:lnTo>
                    <a:pt x="0" y="2802950"/>
                  </a:lnTo>
                  <a:close/>
                </a:path>
              </a:pathLst>
            </a:custGeom>
            <a:solidFill>
              <a:srgbClr val="40DDC7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28575"/>
              <a:ext cx="117882" cy="28315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-292870" y="-177725"/>
            <a:ext cx="447582" cy="10642450"/>
            <a:chOff x="0" y="0"/>
            <a:chExt cx="117882" cy="280295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17882" cy="2802950"/>
            </a:xfrm>
            <a:custGeom>
              <a:avLst/>
              <a:gdLst/>
              <a:ahLst/>
              <a:cxnLst/>
              <a:rect r="r" b="b" t="t" l="l"/>
              <a:pathLst>
                <a:path h="2802950" w="117882">
                  <a:moveTo>
                    <a:pt x="0" y="0"/>
                  </a:moveTo>
                  <a:lnTo>
                    <a:pt x="117882" y="0"/>
                  </a:lnTo>
                  <a:lnTo>
                    <a:pt x="117882" y="2802950"/>
                  </a:lnTo>
                  <a:lnTo>
                    <a:pt x="0" y="2802950"/>
                  </a:lnTo>
                  <a:close/>
                </a:path>
              </a:pathLst>
            </a:custGeom>
            <a:solidFill>
              <a:srgbClr val="55C278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28575"/>
              <a:ext cx="117882" cy="28315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2151299" y="429003"/>
            <a:ext cx="13985403" cy="1372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551"/>
              </a:lnSpc>
            </a:pPr>
            <a:r>
              <a:rPr lang="en-US" b="true" sz="9420" spc="829">
                <a:solidFill>
                  <a:srgbClr val="55C278"/>
                </a:solidFill>
                <a:latin typeface="Jura Bold"/>
                <a:ea typeface="Jura Bold"/>
                <a:cs typeface="Jura Bold"/>
                <a:sym typeface="Jura Bold"/>
              </a:rPr>
              <a:t>DONIRANJE ORGANA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446611" y="8635190"/>
            <a:ext cx="11394779" cy="8435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8"/>
              </a:lnSpc>
            </a:pPr>
            <a:r>
              <a:rPr lang="en-US" sz="2200">
                <a:solidFill>
                  <a:srgbClr val="272727"/>
                </a:solidFill>
                <a:latin typeface="Nourd"/>
                <a:ea typeface="Nourd"/>
                <a:cs typeface="Nourd"/>
                <a:sym typeface="Nourd"/>
              </a:rPr>
              <a:t>Prenos organa ili tkiva s jedne osobe na drugu </a:t>
            </a:r>
          </a:p>
          <a:p>
            <a:pPr algn="ctr">
              <a:lnSpc>
                <a:spcPts val="3498"/>
              </a:lnSpc>
            </a:pPr>
            <a:r>
              <a:rPr lang="en-US" sz="2200">
                <a:solidFill>
                  <a:srgbClr val="272727"/>
                </a:solidFill>
                <a:latin typeface="Nourd"/>
                <a:ea typeface="Nourd"/>
                <a:cs typeface="Nourd"/>
                <a:sym typeface="Nourd"/>
              </a:rPr>
              <a:t>Najčešće transplantirani organi: bubreg, srce, jetra, gušterača, crijeva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435940" y="3457617"/>
            <a:ext cx="2723390" cy="11866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15"/>
              </a:lnSpc>
            </a:pPr>
            <a:r>
              <a:rPr lang="en-US" sz="2799" spc="226">
                <a:solidFill>
                  <a:srgbClr val="272727"/>
                </a:solidFill>
                <a:latin typeface="Nourd"/>
                <a:ea typeface="Nourd"/>
                <a:cs typeface="Nourd"/>
                <a:sym typeface="Nourd"/>
              </a:rPr>
              <a:t>ZNAČAJ DONIRANJA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1800583" y="3457617"/>
            <a:ext cx="3199021" cy="11866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15"/>
              </a:lnSpc>
            </a:pPr>
            <a:r>
              <a:rPr lang="en-US" sz="2799" spc="226">
                <a:solidFill>
                  <a:srgbClr val="272727"/>
                </a:solidFill>
                <a:latin typeface="Nourd"/>
                <a:ea typeface="Nourd"/>
                <a:cs typeface="Nourd"/>
                <a:sym typeface="Nourd"/>
              </a:rPr>
              <a:t>ŠTA MOŽEMO URADITI?</a:t>
            </a:r>
          </a:p>
        </p:txBody>
      </p:sp>
      <p:sp>
        <p:nvSpPr>
          <p:cNvPr name="TextBox 18" id="18"/>
          <p:cNvSpPr txBox="true"/>
          <p:nvPr/>
        </p:nvSpPr>
        <p:spPr>
          <a:xfrm rot="5400000">
            <a:off x="16328022" y="1691898"/>
            <a:ext cx="2508407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41AB63"/>
                </a:solidFill>
                <a:latin typeface="Nourd"/>
                <a:ea typeface="Nourd"/>
                <a:cs typeface="Nourd"/>
                <a:sym typeface="Nourd"/>
              </a:rPr>
              <a:t>Doniranje organa</a:t>
            </a:r>
          </a:p>
        </p:txBody>
      </p:sp>
      <p:sp>
        <p:nvSpPr>
          <p:cNvPr name="TextBox 19" id="19"/>
          <p:cNvSpPr txBox="true"/>
          <p:nvPr/>
        </p:nvSpPr>
        <p:spPr>
          <a:xfrm rot="5400000">
            <a:off x="16328022" y="8212831"/>
            <a:ext cx="2508407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41AB63"/>
                </a:solidFill>
                <a:latin typeface="Nourd"/>
                <a:ea typeface="Nourd"/>
                <a:cs typeface="Nourd"/>
                <a:sym typeface="Nourd"/>
              </a:rPr>
              <a:t>Organ4Life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275937" y="0"/>
            <a:ext cx="8705579" cy="10287000"/>
            <a:chOff x="0" y="0"/>
            <a:chExt cx="11607439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14682" t="8446" r="14775" b="8195"/>
            <a:stretch>
              <a:fillRect/>
            </a:stretch>
          </p:blipFill>
          <p:spPr>
            <a:xfrm flipH="false" flipV="false">
              <a:off x="0" y="0"/>
              <a:ext cx="11607439" cy="13716000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18133289" y="-177725"/>
            <a:ext cx="447582" cy="10642450"/>
            <a:chOff x="0" y="0"/>
            <a:chExt cx="117882" cy="280295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17882" cy="2802950"/>
            </a:xfrm>
            <a:custGeom>
              <a:avLst/>
              <a:gdLst/>
              <a:ahLst/>
              <a:cxnLst/>
              <a:rect r="r" b="b" t="t" l="l"/>
              <a:pathLst>
                <a:path h="2802950" w="117882">
                  <a:moveTo>
                    <a:pt x="0" y="0"/>
                  </a:moveTo>
                  <a:lnTo>
                    <a:pt x="117882" y="0"/>
                  </a:lnTo>
                  <a:lnTo>
                    <a:pt x="117882" y="2802950"/>
                  </a:lnTo>
                  <a:lnTo>
                    <a:pt x="0" y="2802950"/>
                  </a:lnTo>
                  <a:close/>
                </a:path>
              </a:pathLst>
            </a:custGeom>
            <a:solidFill>
              <a:srgbClr val="40DDC7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28575"/>
              <a:ext cx="117882" cy="28315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-292870" y="-177725"/>
            <a:ext cx="447582" cy="10642450"/>
            <a:chOff x="0" y="0"/>
            <a:chExt cx="117882" cy="280295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17882" cy="2802950"/>
            </a:xfrm>
            <a:custGeom>
              <a:avLst/>
              <a:gdLst/>
              <a:ahLst/>
              <a:cxnLst/>
              <a:rect r="r" b="b" t="t" l="l"/>
              <a:pathLst>
                <a:path h="2802950" w="117882">
                  <a:moveTo>
                    <a:pt x="0" y="0"/>
                  </a:moveTo>
                  <a:lnTo>
                    <a:pt x="117882" y="0"/>
                  </a:lnTo>
                  <a:lnTo>
                    <a:pt x="117882" y="2802950"/>
                  </a:lnTo>
                  <a:lnTo>
                    <a:pt x="0" y="2802950"/>
                  </a:lnTo>
                  <a:close/>
                </a:path>
              </a:pathLst>
            </a:custGeom>
            <a:solidFill>
              <a:srgbClr val="55C278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28575"/>
              <a:ext cx="117882" cy="28315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-3103592" y="7648661"/>
            <a:ext cx="9905327" cy="7311933"/>
          </a:xfrm>
          <a:custGeom>
            <a:avLst/>
            <a:gdLst/>
            <a:ahLst/>
            <a:cxnLst/>
            <a:rect r="r" b="b" t="t" l="l"/>
            <a:pathLst>
              <a:path h="7311933" w="9905327">
                <a:moveTo>
                  <a:pt x="0" y="0"/>
                </a:moveTo>
                <a:lnTo>
                  <a:pt x="9905328" y="0"/>
                </a:lnTo>
                <a:lnTo>
                  <a:pt x="9905328" y="7311933"/>
                </a:lnTo>
                <a:lnTo>
                  <a:pt x="0" y="731193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1" id="11"/>
          <p:cNvSpPr txBox="true"/>
          <p:nvPr/>
        </p:nvSpPr>
        <p:spPr>
          <a:xfrm rot="0">
            <a:off x="1059434" y="1597756"/>
            <a:ext cx="7472504" cy="2241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725"/>
              </a:lnSpc>
            </a:pPr>
            <a:r>
              <a:rPr lang="en-US" sz="7790" spc="685">
                <a:solidFill>
                  <a:srgbClr val="55C278"/>
                </a:solidFill>
                <a:latin typeface="Jura"/>
                <a:ea typeface="Jura"/>
                <a:cs typeface="Jura"/>
                <a:sym typeface="Jura"/>
              </a:rPr>
              <a:t>KO SU DONORI?</a:t>
            </a:r>
          </a:p>
        </p:txBody>
      </p:sp>
      <p:sp>
        <p:nvSpPr>
          <p:cNvPr name="TextBox 12" id="12"/>
          <p:cNvSpPr txBox="true"/>
          <p:nvPr/>
        </p:nvSpPr>
        <p:spPr>
          <a:xfrm rot="5400000">
            <a:off x="16328022" y="1691898"/>
            <a:ext cx="2508407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41AB63"/>
                </a:solidFill>
                <a:latin typeface="Nourd"/>
                <a:ea typeface="Nourd"/>
                <a:cs typeface="Nourd"/>
                <a:sym typeface="Nourd"/>
              </a:rPr>
              <a:t>Doniranje organa</a:t>
            </a:r>
          </a:p>
        </p:txBody>
      </p:sp>
      <p:sp>
        <p:nvSpPr>
          <p:cNvPr name="TextBox 13" id="13"/>
          <p:cNvSpPr txBox="true"/>
          <p:nvPr/>
        </p:nvSpPr>
        <p:spPr>
          <a:xfrm rot="5400000">
            <a:off x="16328022" y="8212831"/>
            <a:ext cx="2508407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41AB63"/>
                </a:solidFill>
                <a:latin typeface="Nourd"/>
                <a:ea typeface="Nourd"/>
                <a:cs typeface="Nourd"/>
                <a:sym typeface="Nourd"/>
              </a:rPr>
              <a:t>Organ4Life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-292870" y="-7164529"/>
            <a:ext cx="13328408" cy="9838789"/>
          </a:xfrm>
          <a:custGeom>
            <a:avLst/>
            <a:gdLst/>
            <a:ahLst/>
            <a:cxnLst/>
            <a:rect r="r" b="b" t="t" l="l"/>
            <a:pathLst>
              <a:path h="9838789" w="13328408">
                <a:moveTo>
                  <a:pt x="0" y="0"/>
                </a:moveTo>
                <a:lnTo>
                  <a:pt x="13328408" y="0"/>
                </a:lnTo>
                <a:lnTo>
                  <a:pt x="13328408" y="9838789"/>
                </a:lnTo>
                <a:lnTo>
                  <a:pt x="0" y="983878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5" id="15"/>
          <p:cNvSpPr txBox="true"/>
          <p:nvPr/>
        </p:nvSpPr>
        <p:spPr>
          <a:xfrm rot="0">
            <a:off x="1059434" y="4101296"/>
            <a:ext cx="6063977" cy="12816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98"/>
              </a:lnSpc>
              <a:spcBef>
                <a:spcPct val="0"/>
              </a:spcBef>
            </a:pPr>
            <a:r>
              <a:rPr lang="en-US" sz="2200">
                <a:solidFill>
                  <a:srgbClr val="272727"/>
                </a:solidFill>
                <a:latin typeface="Nourd"/>
                <a:ea typeface="Nourd"/>
                <a:cs typeface="Nourd"/>
                <a:sym typeface="Nourd"/>
              </a:rPr>
              <a:t>Dono</a:t>
            </a:r>
            <a:r>
              <a:rPr lang="en-US" sz="2200" strike="noStrike" u="none">
                <a:solidFill>
                  <a:srgbClr val="272727"/>
                </a:solidFill>
                <a:latin typeface="Nourd"/>
                <a:ea typeface="Nourd"/>
                <a:cs typeface="Nourd"/>
                <a:sym typeface="Nourd"/>
              </a:rPr>
              <a:t>ri mogu biti:</a:t>
            </a:r>
          </a:p>
          <a:p>
            <a:pPr algn="l" marL="0" indent="0" lvl="0">
              <a:lnSpc>
                <a:spcPts val="3498"/>
              </a:lnSpc>
              <a:spcBef>
                <a:spcPct val="0"/>
              </a:spcBef>
            </a:pPr>
            <a:r>
              <a:rPr lang="en-US" sz="2200" strike="noStrike" u="none">
                <a:solidFill>
                  <a:srgbClr val="272727"/>
                </a:solidFill>
                <a:latin typeface="Nourd"/>
                <a:ea typeface="Nourd"/>
                <a:cs typeface="Nourd"/>
                <a:sym typeface="Nourd"/>
              </a:rPr>
              <a:t>•Žive osobe mentalno i fizički sposobne, punoljetne i sposobne za pristanak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59434" y="6595491"/>
            <a:ext cx="6063977" cy="33329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723"/>
              </a:lnSpc>
              <a:spcBef>
                <a:spcPct val="0"/>
              </a:spcBef>
            </a:pPr>
            <a:r>
              <a:rPr lang="en-US" b="true" sz="3599">
                <a:solidFill>
                  <a:srgbClr val="AA1313"/>
                </a:solidFill>
                <a:latin typeface="Nourd Bold"/>
                <a:ea typeface="Nourd Bold"/>
                <a:cs typeface="Nourd Bold"/>
                <a:sym typeface="Nourd Bold"/>
              </a:rPr>
              <a:t>ŽIVA</a:t>
            </a:r>
            <a:r>
              <a:rPr lang="en-US" b="true" sz="3599" strike="noStrike" u="none">
                <a:solidFill>
                  <a:srgbClr val="AA1313"/>
                </a:solidFill>
                <a:latin typeface="Nourd Bold"/>
                <a:ea typeface="Nourd Bold"/>
                <a:cs typeface="Nourd Bold"/>
                <a:sym typeface="Nourd Bold"/>
              </a:rPr>
              <a:t> OSOBA MOŽE SPASITI 5 ŽIVOTA , DOK UMRLA OSOBA MOŽE SPASITI 8 ŽIVOTA.</a:t>
            </a:r>
          </a:p>
          <a:p>
            <a:pPr algn="l" marL="0" indent="0" lvl="0">
              <a:lnSpc>
                <a:spcPts val="3498"/>
              </a:lnSpc>
              <a:spcBef>
                <a:spcPct val="0"/>
              </a:spcBef>
            </a:pPr>
          </a:p>
        </p:txBody>
      </p:sp>
      <p:sp>
        <p:nvSpPr>
          <p:cNvPr name="TextBox 17" id="17"/>
          <p:cNvSpPr txBox="true"/>
          <p:nvPr/>
        </p:nvSpPr>
        <p:spPr>
          <a:xfrm rot="0">
            <a:off x="1059434" y="5600806"/>
            <a:ext cx="6063977" cy="8435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98"/>
              </a:lnSpc>
              <a:spcBef>
                <a:spcPct val="0"/>
              </a:spcBef>
            </a:pPr>
            <a:r>
              <a:rPr lang="en-US" sz="2200" strike="noStrike" u="none">
                <a:solidFill>
                  <a:srgbClr val="272727"/>
                </a:solidFill>
                <a:latin typeface="Nourd"/>
                <a:ea typeface="Nourd"/>
                <a:cs typeface="Nourd"/>
                <a:sym typeface="Nourd"/>
              </a:rPr>
              <a:t>•Umrle osobe koje su potvrdile za života da žele biti donori i postmortem donacija organa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>
  <p:cSld>
    <p:bg>
      <p:bgPr>
        <a:solidFill>
          <a:srgbClr val="E9E9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8133289" y="-177725"/>
            <a:ext cx="447582" cy="10642450"/>
            <a:chOff x="0" y="0"/>
            <a:chExt cx="117882" cy="280295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7882" cy="2802950"/>
            </a:xfrm>
            <a:custGeom>
              <a:avLst/>
              <a:gdLst/>
              <a:ahLst/>
              <a:cxnLst/>
              <a:rect r="r" b="b" t="t" l="l"/>
              <a:pathLst>
                <a:path h="2802950" w="117882">
                  <a:moveTo>
                    <a:pt x="0" y="0"/>
                  </a:moveTo>
                  <a:lnTo>
                    <a:pt x="117882" y="0"/>
                  </a:lnTo>
                  <a:lnTo>
                    <a:pt x="117882" y="2802950"/>
                  </a:lnTo>
                  <a:lnTo>
                    <a:pt x="0" y="2802950"/>
                  </a:lnTo>
                  <a:close/>
                </a:path>
              </a:pathLst>
            </a:custGeom>
            <a:solidFill>
              <a:srgbClr val="40DDC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117882" cy="28315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292870" y="-177725"/>
            <a:ext cx="447582" cy="10642450"/>
            <a:chOff x="0" y="0"/>
            <a:chExt cx="117882" cy="280295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17882" cy="2802950"/>
            </a:xfrm>
            <a:custGeom>
              <a:avLst/>
              <a:gdLst/>
              <a:ahLst/>
              <a:cxnLst/>
              <a:rect r="r" b="b" t="t" l="l"/>
              <a:pathLst>
                <a:path h="2802950" w="117882">
                  <a:moveTo>
                    <a:pt x="0" y="0"/>
                  </a:moveTo>
                  <a:lnTo>
                    <a:pt x="117882" y="0"/>
                  </a:lnTo>
                  <a:lnTo>
                    <a:pt x="117882" y="2802950"/>
                  </a:lnTo>
                  <a:lnTo>
                    <a:pt x="0" y="2802950"/>
                  </a:lnTo>
                  <a:close/>
                </a:path>
              </a:pathLst>
            </a:custGeom>
            <a:solidFill>
              <a:srgbClr val="55C278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28575"/>
              <a:ext cx="117882" cy="28315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059434" y="749893"/>
            <a:ext cx="16331656" cy="24790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625"/>
              </a:lnSpc>
            </a:pPr>
            <a:r>
              <a:rPr lang="en-US" sz="8593" spc="756">
                <a:solidFill>
                  <a:srgbClr val="55C278"/>
                </a:solidFill>
                <a:latin typeface="Jura"/>
                <a:ea typeface="Jura"/>
                <a:cs typeface="Jura"/>
                <a:sym typeface="Jura"/>
              </a:rPr>
              <a:t>SVJETSKI LIDERI U TRANSPLANTACIJI ORGANA</a:t>
            </a:r>
          </a:p>
        </p:txBody>
      </p:sp>
      <p:sp>
        <p:nvSpPr>
          <p:cNvPr name="TextBox 9" id="9"/>
          <p:cNvSpPr txBox="true"/>
          <p:nvPr/>
        </p:nvSpPr>
        <p:spPr>
          <a:xfrm rot="5400000">
            <a:off x="16328022" y="1691898"/>
            <a:ext cx="2508407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41AB63"/>
                </a:solidFill>
                <a:latin typeface="Nourd"/>
                <a:ea typeface="Nourd"/>
                <a:cs typeface="Nourd"/>
                <a:sym typeface="Nourd"/>
              </a:rPr>
              <a:t>Doniranje organa</a:t>
            </a:r>
          </a:p>
        </p:txBody>
      </p:sp>
      <p:sp>
        <p:nvSpPr>
          <p:cNvPr name="TextBox 10" id="10"/>
          <p:cNvSpPr txBox="true"/>
          <p:nvPr/>
        </p:nvSpPr>
        <p:spPr>
          <a:xfrm rot="5400000">
            <a:off x="16328022" y="8212831"/>
            <a:ext cx="2508407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41AB63"/>
                </a:solidFill>
                <a:latin typeface="Nourd"/>
                <a:ea typeface="Nourd"/>
                <a:cs typeface="Nourd"/>
                <a:sym typeface="Nourd"/>
              </a:rPr>
              <a:t>Organ4Life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96493" y="3675538"/>
            <a:ext cx="4998544" cy="22861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81"/>
              </a:lnSpc>
            </a:pPr>
            <a:r>
              <a:rPr lang="en-US" sz="2881" b="true">
                <a:solidFill>
                  <a:srgbClr val="000000"/>
                </a:solidFill>
                <a:latin typeface="Nourd Bold"/>
                <a:ea typeface="Nourd Bold"/>
                <a:cs typeface="Nourd Bold"/>
                <a:sym typeface="Nourd Bold"/>
              </a:rPr>
              <a:t>Šp</a:t>
            </a:r>
            <a:r>
              <a:rPr lang="en-US" sz="2881" b="true">
                <a:solidFill>
                  <a:srgbClr val="000000"/>
                </a:solidFill>
                <a:latin typeface="Nourd Bold"/>
                <a:ea typeface="Nourd Bold"/>
                <a:cs typeface="Nourd Bold"/>
                <a:sym typeface="Nourd Bold"/>
              </a:rPr>
              <a:t>anija kao vodeći svjetski lider (opt-out model, organizovan sistem)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59434" y="6244774"/>
            <a:ext cx="4999875" cy="17052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79"/>
              </a:lnSpc>
            </a:pPr>
            <a:r>
              <a:rPr lang="en-US" sz="2879" b="true">
                <a:solidFill>
                  <a:srgbClr val="000000"/>
                </a:solidFill>
                <a:latin typeface="Nourd Bold"/>
                <a:ea typeface="Nourd Bold"/>
                <a:cs typeface="Nourd Bold"/>
                <a:sym typeface="Nourd Bold"/>
              </a:rPr>
              <a:t>Hrv</a:t>
            </a:r>
            <a:r>
              <a:rPr lang="en-US" sz="2879" b="true">
                <a:solidFill>
                  <a:srgbClr val="000000"/>
                </a:solidFill>
                <a:latin typeface="Nourd Bold"/>
                <a:ea typeface="Nourd Bold"/>
                <a:cs typeface="Nourd Bold"/>
                <a:sym typeface="Nourd Bold"/>
              </a:rPr>
              <a:t>atska, Portugal i Island sa oko 30 donora na milion stanovnika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8299192"/>
            <a:ext cx="4999875" cy="17052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79"/>
              </a:lnSpc>
            </a:pPr>
            <a:r>
              <a:rPr lang="en-US" sz="2879" b="true">
                <a:solidFill>
                  <a:srgbClr val="000000"/>
                </a:solidFill>
                <a:latin typeface="Nourd Bold"/>
                <a:ea typeface="Nourd Bold"/>
                <a:cs typeface="Nourd Bold"/>
                <a:sym typeface="Nourd Bold"/>
              </a:rPr>
              <a:t>Hrv</a:t>
            </a:r>
            <a:r>
              <a:rPr lang="en-US" sz="2879" b="true">
                <a:solidFill>
                  <a:srgbClr val="000000"/>
                </a:solidFill>
                <a:latin typeface="Nourd Bold"/>
                <a:ea typeface="Nourd Bold"/>
                <a:cs typeface="Nourd Bold"/>
                <a:sym typeface="Nourd Bold"/>
              </a:rPr>
              <a:t>atska – član Eurotransplanta, uspjeh u regionu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085126" y="6754476"/>
            <a:ext cx="5006242" cy="22862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79"/>
              </a:lnSpc>
            </a:pPr>
            <a:r>
              <a:rPr lang="en-US" sz="2879" b="true">
                <a:solidFill>
                  <a:srgbClr val="000000"/>
                </a:solidFill>
                <a:latin typeface="Nourd Bold"/>
                <a:ea typeface="Nourd Bold"/>
                <a:cs typeface="Nourd Bold"/>
                <a:sym typeface="Nourd Bold"/>
              </a:rPr>
              <a:t>U Njem</a:t>
            </a:r>
            <a:r>
              <a:rPr lang="en-US" sz="2879" b="true">
                <a:solidFill>
                  <a:srgbClr val="000000"/>
                </a:solidFill>
                <a:latin typeface="Nourd Bold"/>
                <a:ea typeface="Nourd Bold"/>
                <a:cs typeface="Nourd Bold"/>
                <a:sym typeface="Nourd Bold"/>
              </a:rPr>
              <a:t>ačkoj, u ¾ slučajeva odbijanja doniranja organa, porodica ga sprečava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091367" y="4475752"/>
            <a:ext cx="4890149" cy="46103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79"/>
              </a:lnSpc>
            </a:pPr>
            <a:r>
              <a:rPr lang="en-US" sz="2879" b="true">
                <a:solidFill>
                  <a:srgbClr val="000000"/>
                </a:solidFill>
                <a:latin typeface="Nourd Bold"/>
                <a:ea typeface="Nourd Bold"/>
                <a:cs typeface="Nourd Bold"/>
                <a:sym typeface="Nourd Bold"/>
              </a:rPr>
              <a:t>U 42%</a:t>
            </a:r>
            <a:r>
              <a:rPr lang="en-US" sz="2879" b="true">
                <a:solidFill>
                  <a:srgbClr val="000000"/>
                </a:solidFill>
                <a:latin typeface="Nourd Bold"/>
                <a:ea typeface="Nourd Bold"/>
                <a:cs typeface="Nourd Bold"/>
                <a:sym typeface="Nourd Bold"/>
              </a:rPr>
              <a:t> slučajeva, porodica pretpostavlja da osoba nije htjela biti donor, a u 35% slučajeva kažu da ne znaju koja je volja osobe bila, ali ipak odbiju</a:t>
            </a:r>
          </a:p>
          <a:p>
            <a:pPr algn="ctr">
              <a:lnSpc>
                <a:spcPts val="4579"/>
              </a:lnSpc>
            </a:pPr>
          </a:p>
        </p:txBody>
      </p:sp>
      <p:sp>
        <p:nvSpPr>
          <p:cNvPr name="TextBox 16" id="16"/>
          <p:cNvSpPr txBox="true"/>
          <p:nvPr/>
        </p:nvSpPr>
        <p:spPr>
          <a:xfrm rot="0">
            <a:off x="7085126" y="4139122"/>
            <a:ext cx="5006242" cy="17052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79"/>
              </a:lnSpc>
            </a:pPr>
            <a:r>
              <a:rPr lang="en-US" sz="2879" b="true">
                <a:solidFill>
                  <a:srgbClr val="000000"/>
                </a:solidFill>
                <a:latin typeface="Nourd Bold"/>
                <a:ea typeface="Nourd Bold"/>
                <a:cs typeface="Nourd Bold"/>
                <a:sym typeface="Nourd Bold"/>
              </a:rPr>
              <a:t>E</a:t>
            </a:r>
            <a:r>
              <a:rPr lang="en-US" sz="2879" b="true">
                <a:solidFill>
                  <a:srgbClr val="000000"/>
                </a:solidFill>
                <a:latin typeface="Nourd Bold"/>
                <a:ea typeface="Nourd Bold"/>
                <a:cs typeface="Nourd Bold"/>
                <a:sym typeface="Nourd Bold"/>
              </a:rPr>
              <a:t>urotransplant – međunarodna mreža raspodjele organa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55C278">
                <a:alpha val="100000"/>
              </a:srgbClr>
            </a:gs>
            <a:gs pos="33333">
              <a:srgbClr val="56C178">
                <a:alpha val="100000"/>
              </a:srgbClr>
            </a:gs>
            <a:gs pos="66667">
              <a:srgbClr val="40DDC7">
                <a:alpha val="100000"/>
              </a:srgbClr>
            </a:gs>
            <a:gs pos="100000">
              <a:srgbClr val="E9E9E9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1879098" y="6349802"/>
            <a:ext cx="17543140" cy="2274306"/>
            <a:chOff x="0" y="0"/>
            <a:chExt cx="3134816" cy="406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134816" cy="406400"/>
            </a:xfrm>
            <a:custGeom>
              <a:avLst/>
              <a:gdLst/>
              <a:ahLst/>
              <a:cxnLst/>
              <a:rect r="r" b="b" t="t" l="l"/>
              <a:pathLst>
                <a:path h="406400" w="3134816">
                  <a:moveTo>
                    <a:pt x="2931616" y="0"/>
                  </a:moveTo>
                  <a:cubicBezTo>
                    <a:pt x="3043840" y="0"/>
                    <a:pt x="3134816" y="90976"/>
                    <a:pt x="3134816" y="203200"/>
                  </a:cubicBezTo>
                  <a:cubicBezTo>
                    <a:pt x="3134816" y="315424"/>
                    <a:pt x="3043840" y="406400"/>
                    <a:pt x="2931616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55C278">
                    <a:alpha val="100000"/>
                  </a:srgbClr>
                </a:gs>
                <a:gs pos="100000">
                  <a:srgbClr val="41DDC7">
                    <a:alpha val="100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3134816" cy="434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0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2598583" y="6440475"/>
            <a:ext cx="15060500" cy="2026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8060"/>
              </a:lnSpc>
              <a:spcBef>
                <a:spcPct val="0"/>
              </a:spcBef>
            </a:pPr>
            <a:r>
              <a:rPr lang="en-US" sz="6200" spc="545">
                <a:solidFill>
                  <a:srgbClr val="FFFFFF"/>
                </a:solidFill>
                <a:latin typeface="Jura"/>
                <a:ea typeface="Jura"/>
                <a:cs typeface="Jura"/>
                <a:sym typeface="Jura"/>
              </a:rPr>
              <a:t>ZAKONSKI OKVIRI U BOSNI I HERCEGOVINI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-196747" y="828054"/>
            <a:ext cx="5238750" cy="4114800"/>
          </a:xfrm>
          <a:custGeom>
            <a:avLst/>
            <a:gdLst/>
            <a:ahLst/>
            <a:cxnLst/>
            <a:rect r="r" b="b" t="t" l="l"/>
            <a:pathLst>
              <a:path h="4114800" w="5238750">
                <a:moveTo>
                  <a:pt x="0" y="0"/>
                </a:moveTo>
                <a:lnTo>
                  <a:pt x="5238750" y="0"/>
                </a:lnTo>
                <a:lnTo>
                  <a:pt x="523875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049250" y="828054"/>
            <a:ext cx="5238750" cy="4114800"/>
          </a:xfrm>
          <a:custGeom>
            <a:avLst/>
            <a:gdLst/>
            <a:ahLst/>
            <a:cxnLst/>
            <a:rect r="r" b="b" t="t" l="l"/>
            <a:pathLst>
              <a:path h="4114800" w="5238750">
                <a:moveTo>
                  <a:pt x="0" y="0"/>
                </a:moveTo>
                <a:lnTo>
                  <a:pt x="5238750" y="0"/>
                </a:lnTo>
                <a:lnTo>
                  <a:pt x="523875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6006555" y="1238250"/>
            <a:ext cx="6274890" cy="40987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686"/>
              </a:lnSpc>
            </a:pPr>
            <a:r>
              <a:rPr lang="en-US" sz="28291" spc="6026" strike="noStrike" u="none">
                <a:solidFill>
                  <a:srgbClr val="FFFFFF"/>
                </a:solidFill>
                <a:latin typeface="Jura"/>
                <a:ea typeface="Jura"/>
                <a:cs typeface="Jura"/>
                <a:sym typeface="Jura"/>
              </a:rPr>
              <a:t>03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DAGx9pYeZP8</dc:identifier>
  <dcterms:modified xsi:type="dcterms:W3CDTF">2011-08-01T06:04:30Z</dcterms:modified>
  <cp:revision>1</cp:revision>
  <dc:title>Copy of Modern Minimal Healthcare Provider Brand</dc:title>
</cp:coreProperties>
</file>